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handoutMasterIdLst>
    <p:handoutMasterId r:id="rId43"/>
  </p:handoutMasterIdLst>
  <p:sldIdLst>
    <p:sldId id="303" r:id="rId3"/>
    <p:sldId id="300" r:id="rId4"/>
    <p:sldId id="257" r:id="rId5"/>
    <p:sldId id="258" r:id="rId6"/>
    <p:sldId id="260" r:id="rId7"/>
    <p:sldId id="302" r:id="rId8"/>
    <p:sldId id="333" r:id="rId9"/>
    <p:sldId id="261" r:id="rId10"/>
    <p:sldId id="262" r:id="rId11"/>
    <p:sldId id="265" r:id="rId12"/>
    <p:sldId id="263" r:id="rId13"/>
    <p:sldId id="264" r:id="rId14"/>
    <p:sldId id="280" r:id="rId15"/>
    <p:sldId id="278" r:id="rId16"/>
    <p:sldId id="334" r:id="rId17"/>
    <p:sldId id="281" r:id="rId18"/>
    <p:sldId id="269" r:id="rId19"/>
    <p:sldId id="274" r:id="rId20"/>
    <p:sldId id="275" r:id="rId21"/>
    <p:sldId id="336" r:id="rId22"/>
    <p:sldId id="282" r:id="rId23"/>
    <p:sldId id="285" r:id="rId24"/>
    <p:sldId id="316" r:id="rId25"/>
    <p:sldId id="335" r:id="rId26"/>
    <p:sldId id="304" r:id="rId27"/>
    <p:sldId id="308" r:id="rId28"/>
    <p:sldId id="305" r:id="rId29"/>
    <p:sldId id="310" r:id="rId30"/>
    <p:sldId id="312" r:id="rId31"/>
    <p:sldId id="289" r:id="rId32"/>
    <p:sldId id="320" r:id="rId33"/>
    <p:sldId id="337" r:id="rId34"/>
    <p:sldId id="322" r:id="rId35"/>
    <p:sldId id="338" r:id="rId36"/>
    <p:sldId id="339" r:id="rId37"/>
    <p:sldId id="296" r:id="rId38"/>
    <p:sldId id="297" r:id="rId39"/>
    <p:sldId id="299" r:id="rId40"/>
    <p:sldId id="330" r:id="rId41"/>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96" autoAdjust="0"/>
    <p:restoredTop sz="81257" autoAdjust="0"/>
  </p:normalViewPr>
  <p:slideViewPr>
    <p:cSldViewPr>
      <p:cViewPr varScale="1">
        <p:scale>
          <a:sx n="70" d="100"/>
          <a:sy n="70" d="100"/>
        </p:scale>
        <p:origin x="1229" y="58"/>
      </p:cViewPr>
      <p:guideLst>
        <p:guide orient="horz" pos="2160"/>
        <p:guide pos="2880"/>
      </p:guideLst>
    </p:cSldViewPr>
  </p:slideViewPr>
  <p:notesTextViewPr>
    <p:cViewPr>
      <p:scale>
        <a:sx n="1" d="1"/>
        <a:sy n="1" d="1"/>
      </p:scale>
      <p:origin x="0" y="0"/>
    </p:cViewPr>
  </p:notesTextViewPr>
  <p:sorterViewPr>
    <p:cViewPr>
      <p:scale>
        <a:sx n="100" d="100"/>
        <a:sy n="100" d="100"/>
      </p:scale>
      <p:origin x="0" y="4684"/>
    </p:cViewPr>
  </p:sorterViewPr>
  <p:notesViewPr>
    <p:cSldViewPr>
      <p:cViewPr varScale="1">
        <p:scale>
          <a:sx n="49" d="100"/>
          <a:sy n="49" d="100"/>
        </p:scale>
        <p:origin x="-2600" y="-48"/>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29221565733068E-2"/>
          <c:y val="2.1715247324680522E-2"/>
          <c:w val="0.91083671956856993"/>
          <c:h val="0.73360786301422831"/>
        </c:manualLayout>
      </c:layout>
      <c:barChart>
        <c:barDir val="col"/>
        <c:grouping val="clustered"/>
        <c:varyColors val="0"/>
        <c:ser>
          <c:idx val="0"/>
          <c:order val="0"/>
          <c:tx>
            <c:strRef>
              <c:f>Sheet1!$B$1</c:f>
              <c:strCache>
                <c:ptCount val="1"/>
                <c:pt idx="0">
                  <c:v>EXCELLENT</c:v>
                </c:pt>
              </c:strCache>
            </c:strRef>
          </c:tx>
          <c:spPr>
            <a:solidFill>
              <a:srgbClr val="00BF6F"/>
            </a:solidFill>
          </c:spPr>
          <c:invertIfNegative val="0"/>
          <c:cat>
            <c:strRef>
              <c:f>Sheet1!$A$2:$A$7</c:f>
              <c:strCache>
                <c:ptCount val="6"/>
                <c:pt idx="0">
                  <c:v>Place to raise children</c:v>
                </c:pt>
                <c:pt idx="1">
                  <c:v>Employment opportunities</c:v>
                </c:pt>
                <c:pt idx="2">
                  <c:v>Recreational opportunities</c:v>
                </c:pt>
                <c:pt idx="3">
                  <c:v>Educational opportunities</c:v>
                </c:pt>
                <c:pt idx="4">
                  <c:v>Entertainment opportunities</c:v>
                </c:pt>
                <c:pt idx="5">
                  <c:v>Cultural opportunities</c:v>
                </c:pt>
              </c:strCache>
            </c:strRef>
          </c:cat>
          <c:val>
            <c:numRef>
              <c:f>Sheet1!$B$2:$B$7</c:f>
              <c:numCache>
                <c:formatCode>0.00%</c:formatCode>
                <c:ptCount val="6"/>
                <c:pt idx="0">
                  <c:v>0.12470000000000001</c:v>
                </c:pt>
                <c:pt idx="1">
                  <c:v>1.72E-2</c:v>
                </c:pt>
                <c:pt idx="2">
                  <c:v>5.8999999999999997E-2</c:v>
                </c:pt>
                <c:pt idx="3">
                  <c:v>0.12970000000000001</c:v>
                </c:pt>
                <c:pt idx="4">
                  <c:v>1.37E-2</c:v>
                </c:pt>
                <c:pt idx="5">
                  <c:v>1.89E-2</c:v>
                </c:pt>
              </c:numCache>
            </c:numRef>
          </c:val>
          <c:extLst>
            <c:ext xmlns:c16="http://schemas.microsoft.com/office/drawing/2014/chart" uri="{C3380CC4-5D6E-409C-BE32-E72D297353CC}">
              <c16:uniqueId val="{00000000-37C4-43DB-AAD6-8686F5A1D3E7}"/>
            </c:ext>
          </c:extLst>
        </c:ser>
        <c:ser>
          <c:idx val="1"/>
          <c:order val="1"/>
          <c:tx>
            <c:strRef>
              <c:f>Sheet1!$C$1</c:f>
              <c:strCache>
                <c:ptCount val="1"/>
                <c:pt idx="0">
                  <c:v>GOOD</c:v>
                </c:pt>
              </c:strCache>
            </c:strRef>
          </c:tx>
          <c:spPr>
            <a:solidFill>
              <a:srgbClr val="507CB6"/>
            </a:solidFill>
          </c:spPr>
          <c:invertIfNegative val="0"/>
          <c:cat>
            <c:strRef>
              <c:f>Sheet1!$A$2:$A$7</c:f>
              <c:strCache>
                <c:ptCount val="6"/>
                <c:pt idx="0">
                  <c:v>Place to raise children</c:v>
                </c:pt>
                <c:pt idx="1">
                  <c:v>Employment opportunities</c:v>
                </c:pt>
                <c:pt idx="2">
                  <c:v>Recreational opportunities</c:v>
                </c:pt>
                <c:pt idx="3">
                  <c:v>Educational opportunities</c:v>
                </c:pt>
                <c:pt idx="4">
                  <c:v>Entertainment opportunities</c:v>
                </c:pt>
                <c:pt idx="5">
                  <c:v>Cultural opportunities</c:v>
                </c:pt>
              </c:strCache>
            </c:strRef>
          </c:cat>
          <c:val>
            <c:numRef>
              <c:f>Sheet1!$C$2:$C$7</c:f>
              <c:numCache>
                <c:formatCode>0.00%</c:formatCode>
                <c:ptCount val="6"/>
                <c:pt idx="0">
                  <c:v>0.50949999999999995</c:v>
                </c:pt>
                <c:pt idx="1">
                  <c:v>0.16639999999999999</c:v>
                </c:pt>
                <c:pt idx="2">
                  <c:v>0.27650000000000002</c:v>
                </c:pt>
                <c:pt idx="3">
                  <c:v>0.4405</c:v>
                </c:pt>
                <c:pt idx="4">
                  <c:v>0.1547</c:v>
                </c:pt>
                <c:pt idx="5">
                  <c:v>0.16589999999999999</c:v>
                </c:pt>
              </c:numCache>
            </c:numRef>
          </c:val>
          <c:extLst>
            <c:ext xmlns:c16="http://schemas.microsoft.com/office/drawing/2014/chart" uri="{C3380CC4-5D6E-409C-BE32-E72D297353CC}">
              <c16:uniqueId val="{00000001-37C4-43DB-AAD6-8686F5A1D3E7}"/>
            </c:ext>
          </c:extLst>
        </c:ser>
        <c:ser>
          <c:idx val="2"/>
          <c:order val="2"/>
          <c:tx>
            <c:strRef>
              <c:f>Sheet1!$D$1</c:f>
              <c:strCache>
                <c:ptCount val="1"/>
                <c:pt idx="0">
                  <c:v>FAIR</c:v>
                </c:pt>
              </c:strCache>
            </c:strRef>
          </c:tx>
          <c:spPr>
            <a:solidFill>
              <a:srgbClr val="F9BE00"/>
            </a:solidFill>
          </c:spPr>
          <c:invertIfNegative val="0"/>
          <c:cat>
            <c:strRef>
              <c:f>Sheet1!$A$2:$A$7</c:f>
              <c:strCache>
                <c:ptCount val="6"/>
                <c:pt idx="0">
                  <c:v>Place to raise children</c:v>
                </c:pt>
                <c:pt idx="1">
                  <c:v>Employment opportunities</c:v>
                </c:pt>
                <c:pt idx="2">
                  <c:v>Recreational opportunities</c:v>
                </c:pt>
                <c:pt idx="3">
                  <c:v>Educational opportunities</c:v>
                </c:pt>
                <c:pt idx="4">
                  <c:v>Entertainment opportunities</c:v>
                </c:pt>
                <c:pt idx="5">
                  <c:v>Cultural opportunities</c:v>
                </c:pt>
              </c:strCache>
            </c:strRef>
          </c:cat>
          <c:val>
            <c:numRef>
              <c:f>Sheet1!$D$2:$D$7</c:f>
              <c:numCache>
                <c:formatCode>0.00%</c:formatCode>
                <c:ptCount val="6"/>
                <c:pt idx="0">
                  <c:v>0.26879999999999998</c:v>
                </c:pt>
                <c:pt idx="1">
                  <c:v>0.41749999999999998</c:v>
                </c:pt>
                <c:pt idx="2">
                  <c:v>0.38529999999999998</c:v>
                </c:pt>
                <c:pt idx="3">
                  <c:v>0.31740000000000002</c:v>
                </c:pt>
                <c:pt idx="4">
                  <c:v>0.3821</c:v>
                </c:pt>
                <c:pt idx="5">
                  <c:v>0.38779999999999998</c:v>
                </c:pt>
              </c:numCache>
            </c:numRef>
          </c:val>
          <c:extLst>
            <c:ext xmlns:c16="http://schemas.microsoft.com/office/drawing/2014/chart" uri="{C3380CC4-5D6E-409C-BE32-E72D297353CC}">
              <c16:uniqueId val="{00000002-37C4-43DB-AAD6-8686F5A1D3E7}"/>
            </c:ext>
          </c:extLst>
        </c:ser>
        <c:ser>
          <c:idx val="3"/>
          <c:order val="3"/>
          <c:tx>
            <c:strRef>
              <c:f>Sheet1!$E$1</c:f>
              <c:strCache>
                <c:ptCount val="1"/>
                <c:pt idx="0">
                  <c:v>POOR</c:v>
                </c:pt>
              </c:strCache>
            </c:strRef>
          </c:tx>
          <c:spPr>
            <a:solidFill>
              <a:srgbClr val="6BC8CD"/>
            </a:solidFill>
          </c:spPr>
          <c:invertIfNegative val="0"/>
          <c:cat>
            <c:strRef>
              <c:f>Sheet1!$A$2:$A$7</c:f>
              <c:strCache>
                <c:ptCount val="6"/>
                <c:pt idx="0">
                  <c:v>Place to raise children</c:v>
                </c:pt>
                <c:pt idx="1">
                  <c:v>Employment opportunities</c:v>
                </c:pt>
                <c:pt idx="2">
                  <c:v>Recreational opportunities</c:v>
                </c:pt>
                <c:pt idx="3">
                  <c:v>Educational opportunities</c:v>
                </c:pt>
                <c:pt idx="4">
                  <c:v>Entertainment opportunities</c:v>
                </c:pt>
                <c:pt idx="5">
                  <c:v>Cultural opportunities</c:v>
                </c:pt>
              </c:strCache>
            </c:strRef>
          </c:cat>
          <c:val>
            <c:numRef>
              <c:f>Sheet1!$E$2:$E$7</c:f>
              <c:numCache>
                <c:formatCode>0.00%</c:formatCode>
                <c:ptCount val="6"/>
                <c:pt idx="0">
                  <c:v>6.3899999999999998E-2</c:v>
                </c:pt>
                <c:pt idx="1">
                  <c:v>0.37730000000000002</c:v>
                </c:pt>
                <c:pt idx="2">
                  <c:v>0.2712</c:v>
                </c:pt>
                <c:pt idx="3">
                  <c:v>9.3799999999999994E-2</c:v>
                </c:pt>
                <c:pt idx="4">
                  <c:v>0.44069999999999998</c:v>
                </c:pt>
                <c:pt idx="5">
                  <c:v>0.36620000000000003</c:v>
                </c:pt>
              </c:numCache>
            </c:numRef>
          </c:val>
          <c:extLst>
            <c:ext xmlns:c16="http://schemas.microsoft.com/office/drawing/2014/chart" uri="{C3380CC4-5D6E-409C-BE32-E72D297353CC}">
              <c16:uniqueId val="{00000003-37C4-43DB-AAD6-8686F5A1D3E7}"/>
            </c:ext>
          </c:extLst>
        </c:ser>
        <c:ser>
          <c:idx val="4"/>
          <c:order val="4"/>
          <c:tx>
            <c:strRef>
              <c:f>Sheet1!$F$1</c:f>
              <c:strCache>
                <c:ptCount val="1"/>
                <c:pt idx="0">
                  <c:v>Don't Know</c:v>
                </c:pt>
              </c:strCache>
            </c:strRef>
          </c:tx>
          <c:spPr>
            <a:solidFill>
              <a:srgbClr val="FF8B4F"/>
            </a:solidFill>
          </c:spPr>
          <c:invertIfNegative val="0"/>
          <c:cat>
            <c:strRef>
              <c:f>Sheet1!$A$2:$A$7</c:f>
              <c:strCache>
                <c:ptCount val="6"/>
                <c:pt idx="0">
                  <c:v>Place to raise children</c:v>
                </c:pt>
                <c:pt idx="1">
                  <c:v>Employment opportunities</c:v>
                </c:pt>
                <c:pt idx="2">
                  <c:v>Recreational opportunities</c:v>
                </c:pt>
                <c:pt idx="3">
                  <c:v>Educational opportunities</c:v>
                </c:pt>
                <c:pt idx="4">
                  <c:v>Entertainment opportunities</c:v>
                </c:pt>
                <c:pt idx="5">
                  <c:v>Cultural opportunities</c:v>
                </c:pt>
              </c:strCache>
            </c:strRef>
          </c:cat>
          <c:val>
            <c:numRef>
              <c:f>Sheet1!$F$2:$F$7</c:f>
              <c:numCache>
                <c:formatCode>0.00%</c:formatCode>
                <c:ptCount val="6"/>
                <c:pt idx="0">
                  <c:v>3.3099999999999997E-2</c:v>
                </c:pt>
                <c:pt idx="1">
                  <c:v>2.1600000000000001E-2</c:v>
                </c:pt>
                <c:pt idx="2">
                  <c:v>7.9000000000000008E-3</c:v>
                </c:pt>
                <c:pt idx="3">
                  <c:v>1.8599999999999998E-2</c:v>
                </c:pt>
                <c:pt idx="4">
                  <c:v>8.8000000000000005E-3</c:v>
                </c:pt>
                <c:pt idx="5">
                  <c:v>6.1199999999999997E-2</c:v>
                </c:pt>
              </c:numCache>
            </c:numRef>
          </c:val>
          <c:extLst>
            <c:ext xmlns:c16="http://schemas.microsoft.com/office/drawing/2014/chart" uri="{C3380CC4-5D6E-409C-BE32-E72D297353CC}">
              <c16:uniqueId val="{00000004-37C4-43DB-AAD6-8686F5A1D3E7}"/>
            </c:ext>
          </c:extLst>
        </c:ser>
        <c:dLbls>
          <c:showLegendKey val="0"/>
          <c:showVal val="0"/>
          <c:showCatName val="0"/>
          <c:showSerName val="0"/>
          <c:showPercent val="0"/>
          <c:showBubbleSize val="0"/>
        </c:dLbls>
        <c:gapWidth val="219"/>
        <c:overlap val="-27"/>
        <c:axId val="2068027336"/>
        <c:axId val="2113994440"/>
      </c:barChart>
      <c:catAx>
        <c:axId val="2068027336"/>
        <c:scaling>
          <c:orientation val="minMax"/>
        </c:scaling>
        <c:delete val="0"/>
        <c:axPos val="b"/>
        <c:numFmt formatCode="General" sourceLinked="0"/>
        <c:majorTickMark val="out"/>
        <c:minorTickMark val="none"/>
        <c:tickLblPos val="low"/>
        <c:spPr>
          <a:ln>
            <a:solidFill>
              <a:srgbClr val="7F7F7F"/>
            </a:solidFill>
          </a:ln>
        </c:spPr>
        <c:txPr>
          <a:bodyPr/>
          <a:lstStyle/>
          <a:p>
            <a:pPr>
              <a:defRPr sz="1600" b="0">
                <a:solidFill>
                  <a:srgbClr val="7F7F7F"/>
                </a:solidFill>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1"/>
          <c:min val="0"/>
        </c:scaling>
        <c:delete val="0"/>
        <c:axPos val="l"/>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autoZero"/>
        <c:crossBetween val="between"/>
      </c:valAx>
    </c:plotArea>
    <c:legend>
      <c:legendPos val="b"/>
      <c:layout>
        <c:manualLayout>
          <c:xMode val="edge"/>
          <c:yMode val="edge"/>
          <c:x val="4.328169630600618E-2"/>
          <c:y val="0.89857279869812734"/>
          <c:w val="0.95512248954977963"/>
          <c:h val="7.2959947189881344E-2"/>
        </c:manualLayout>
      </c:layout>
      <c:overlay val="0"/>
      <c:txPr>
        <a:bodyPr/>
        <a:lstStyle/>
        <a:p>
          <a:pPr>
            <a:defRPr sz="1800" b="0">
              <a:solidFill>
                <a:srgbClr val="7F7F7F"/>
              </a:solidFill>
              <a:latin typeface="Arial" panose="020B0604020202020204" pitchFamily="34" charset="0"/>
              <a:cs typeface="Arial" panose="020B0604020202020204" pitchFamily="34" charset="0"/>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b="1">
                <a:latin typeface="Arial" panose="020B0604020202020204" pitchFamily="34" charset="0"/>
                <a:cs typeface="Arial" panose="020B0604020202020204" pitchFamily="34" charset="0"/>
              </a:rPr>
              <a:t>2022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raising other persons child'!$J$5:$J$6</c:f>
              <c:strCache>
                <c:ptCount val="2"/>
                <c:pt idx="0">
                  <c:v>Yes</c:v>
                </c:pt>
                <c:pt idx="1">
                  <c:v>No</c:v>
                </c:pt>
              </c:strCache>
            </c:strRef>
          </c:cat>
          <c:val>
            <c:numRef>
              <c:f>'4 raising other persons child'!$K$5:$K$6</c:f>
              <c:numCache>
                <c:formatCode>General</c:formatCode>
                <c:ptCount val="2"/>
                <c:pt idx="0">
                  <c:v>168</c:v>
                </c:pt>
                <c:pt idx="1">
                  <c:v>2096</c:v>
                </c:pt>
              </c:numCache>
            </c:numRef>
          </c:val>
          <c:extLst>
            <c:ext xmlns:c16="http://schemas.microsoft.com/office/drawing/2014/chart" uri="{C3380CC4-5D6E-409C-BE32-E72D297353CC}">
              <c16:uniqueId val="{00000000-4F85-4132-A362-41843F1FA4A2}"/>
            </c:ext>
          </c:extLst>
        </c:ser>
        <c:dLbls>
          <c:showLegendKey val="0"/>
          <c:showVal val="0"/>
          <c:showCatName val="0"/>
          <c:showSerName val="0"/>
          <c:showPercent val="0"/>
          <c:showBubbleSize val="0"/>
        </c:dLbls>
        <c:gapWidth val="219"/>
        <c:overlap val="-27"/>
        <c:axId val="689931016"/>
        <c:axId val="689931368"/>
      </c:barChart>
      <c:catAx>
        <c:axId val="689931016"/>
        <c:scaling>
          <c:orientation val="minMax"/>
        </c:scaling>
        <c:delete val="1"/>
        <c:axPos val="b"/>
        <c:numFmt formatCode="General" sourceLinked="1"/>
        <c:majorTickMark val="none"/>
        <c:minorTickMark val="none"/>
        <c:tickLblPos val="nextTo"/>
        <c:crossAx val="689931368"/>
        <c:crosses val="autoZero"/>
        <c:auto val="1"/>
        <c:lblAlgn val="ctr"/>
        <c:lblOffset val="100"/>
        <c:noMultiLvlLbl val="0"/>
      </c:catAx>
      <c:valAx>
        <c:axId val="6899313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89931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59660" cy="365513"/>
          </a:xfrm>
          <a:prstGeom prst="rect">
            <a:avLst/>
          </a:prstGeom>
        </p:spPr>
        <p:txBody>
          <a:bodyPr vert="horz" lIns="93969" tIns="46985" rIns="93969" bIns="46985" rtlCol="0"/>
          <a:lstStyle>
            <a:lvl1pPr algn="l">
              <a:defRPr sz="1200"/>
            </a:lvl1pPr>
          </a:lstStyle>
          <a:p>
            <a:endParaRPr lang="en-US"/>
          </a:p>
        </p:txBody>
      </p:sp>
      <p:sp>
        <p:nvSpPr>
          <p:cNvPr id="3" name="Date Placeholder 2"/>
          <p:cNvSpPr>
            <a:spLocks noGrp="1"/>
          </p:cNvSpPr>
          <p:nvPr>
            <p:ph type="dt" sz="quarter" idx="1"/>
          </p:nvPr>
        </p:nvSpPr>
        <p:spPr>
          <a:xfrm>
            <a:off x="5439391" y="0"/>
            <a:ext cx="4159660" cy="365513"/>
          </a:xfrm>
          <a:prstGeom prst="rect">
            <a:avLst/>
          </a:prstGeom>
        </p:spPr>
        <p:txBody>
          <a:bodyPr vert="horz" lIns="93969" tIns="46985" rIns="93969" bIns="46985" rtlCol="0"/>
          <a:lstStyle>
            <a:lvl1pPr algn="r">
              <a:defRPr sz="1200"/>
            </a:lvl1pPr>
          </a:lstStyle>
          <a:p>
            <a:fld id="{7D34B985-5722-4122-8585-5AC9AD25BBB6}" type="datetimeFigureOut">
              <a:rPr lang="en-US" smtClean="0"/>
              <a:t>6/7/2023</a:t>
            </a:fld>
            <a:endParaRPr lang="en-US"/>
          </a:p>
        </p:txBody>
      </p:sp>
      <p:sp>
        <p:nvSpPr>
          <p:cNvPr id="4" name="Footer Placeholder 3"/>
          <p:cNvSpPr>
            <a:spLocks noGrp="1"/>
          </p:cNvSpPr>
          <p:nvPr>
            <p:ph type="ftr" sz="quarter" idx="2"/>
          </p:nvPr>
        </p:nvSpPr>
        <p:spPr>
          <a:xfrm>
            <a:off x="0" y="6948450"/>
            <a:ext cx="4159660" cy="365513"/>
          </a:xfrm>
          <a:prstGeom prst="rect">
            <a:avLst/>
          </a:prstGeom>
        </p:spPr>
        <p:txBody>
          <a:bodyPr vert="horz" lIns="93969" tIns="46985" rIns="93969" bIns="46985" rtlCol="0" anchor="b"/>
          <a:lstStyle>
            <a:lvl1pPr algn="l">
              <a:defRPr sz="1200"/>
            </a:lvl1pPr>
          </a:lstStyle>
          <a:p>
            <a:endParaRPr lang="en-US"/>
          </a:p>
        </p:txBody>
      </p:sp>
      <p:sp>
        <p:nvSpPr>
          <p:cNvPr id="5" name="Slide Number Placeholder 4"/>
          <p:cNvSpPr>
            <a:spLocks noGrp="1"/>
          </p:cNvSpPr>
          <p:nvPr>
            <p:ph type="sldNum" sz="quarter" idx="3"/>
          </p:nvPr>
        </p:nvSpPr>
        <p:spPr>
          <a:xfrm>
            <a:off x="5439391" y="6948450"/>
            <a:ext cx="4159660" cy="365513"/>
          </a:xfrm>
          <a:prstGeom prst="rect">
            <a:avLst/>
          </a:prstGeom>
        </p:spPr>
        <p:txBody>
          <a:bodyPr vert="horz" lIns="93969" tIns="46985" rIns="93969" bIns="46985" rtlCol="0" anchor="b"/>
          <a:lstStyle>
            <a:lvl1pPr algn="r">
              <a:defRPr sz="1200"/>
            </a:lvl1pPr>
          </a:lstStyle>
          <a:p>
            <a:fld id="{A5928A79-18F8-4541-BAC4-30ADFE4A06E7}" type="slidenum">
              <a:rPr lang="en-US" smtClean="0"/>
              <a:t>‹#›</a:t>
            </a:fld>
            <a:endParaRPr lang="en-US"/>
          </a:p>
        </p:txBody>
      </p:sp>
    </p:spTree>
    <p:extLst>
      <p:ext uri="{BB962C8B-B14F-4D97-AF65-F5344CB8AC3E}">
        <p14:creationId xmlns:p14="http://schemas.microsoft.com/office/powerpoint/2010/main" val="3926277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46" tIns="48324" rIns="96646" bIns="48324" rtlCol="0"/>
          <a:lstStyle>
            <a:lvl1pPr algn="l">
              <a:defRPr sz="12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46" tIns="48324" rIns="96646" bIns="48324" rtlCol="0"/>
          <a:lstStyle>
            <a:lvl1pPr algn="r">
              <a:defRPr sz="1200"/>
            </a:lvl1pPr>
          </a:lstStyle>
          <a:p>
            <a:fld id="{17919DB3-97AF-428E-9D4C-9F8660ED94E0}" type="datetimeFigureOut">
              <a:rPr lang="en-US" smtClean="0"/>
              <a:t>6/7/2023</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46" tIns="48324" rIns="96646" bIns="48324"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46" tIns="48324" rIns="96646"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0"/>
            <a:ext cx="4160520" cy="365760"/>
          </a:xfrm>
          <a:prstGeom prst="rect">
            <a:avLst/>
          </a:prstGeom>
        </p:spPr>
        <p:txBody>
          <a:bodyPr vert="horz" lIns="96646" tIns="48324" rIns="96646" bIns="48324"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0"/>
            <a:ext cx="4160520" cy="365760"/>
          </a:xfrm>
          <a:prstGeom prst="rect">
            <a:avLst/>
          </a:prstGeom>
        </p:spPr>
        <p:txBody>
          <a:bodyPr vert="horz" lIns="96646" tIns="48324" rIns="96646" bIns="48324" rtlCol="0" anchor="b"/>
          <a:lstStyle>
            <a:lvl1pPr algn="r">
              <a:defRPr sz="1200"/>
            </a:lvl1pPr>
          </a:lstStyle>
          <a:p>
            <a:fld id="{25FA47E0-8538-4433-BC24-D9687D572222}" type="slidenum">
              <a:rPr lang="en-US" smtClean="0"/>
              <a:t>‹#›</a:t>
            </a:fld>
            <a:endParaRPr lang="en-US"/>
          </a:p>
        </p:txBody>
      </p:sp>
    </p:spTree>
    <p:extLst>
      <p:ext uri="{BB962C8B-B14F-4D97-AF65-F5344CB8AC3E}">
        <p14:creationId xmlns:p14="http://schemas.microsoft.com/office/powerpoint/2010/main" val="40121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1</a:t>
            </a:fld>
            <a:endParaRPr lang="en-US"/>
          </a:p>
        </p:txBody>
      </p:sp>
    </p:spTree>
    <p:extLst>
      <p:ext uri="{BB962C8B-B14F-4D97-AF65-F5344CB8AC3E}">
        <p14:creationId xmlns:p14="http://schemas.microsoft.com/office/powerpoint/2010/main" val="789415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latin typeface="Arial" panose="020B0604020202020204" pitchFamily="34" charset="0"/>
                <a:cs typeface="Arial" panose="020B0604020202020204" pitchFamily="34" charset="0"/>
              </a:rPr>
              <a:t>States on age, race, education, and gender have remained close through all of the years the survey has been conducted,  Census information shows that about 50% of the population is female. .</a:t>
            </a:r>
          </a:p>
        </p:txBody>
      </p:sp>
      <p:sp>
        <p:nvSpPr>
          <p:cNvPr id="4" name="Slide Number Placeholder 3"/>
          <p:cNvSpPr>
            <a:spLocks noGrp="1"/>
          </p:cNvSpPr>
          <p:nvPr>
            <p:ph type="sldNum" sz="quarter" idx="10"/>
          </p:nvPr>
        </p:nvSpPr>
        <p:spPr/>
        <p:txBody>
          <a:bodyPr/>
          <a:lstStyle/>
          <a:p>
            <a:fld id="{25FA47E0-8538-4433-BC24-D9687D572222}" type="slidenum">
              <a:rPr lang="en-US" smtClean="0"/>
              <a:t>10</a:t>
            </a:fld>
            <a:endParaRPr lang="en-US"/>
          </a:p>
        </p:txBody>
      </p:sp>
    </p:spTree>
    <p:extLst>
      <p:ext uri="{BB962C8B-B14F-4D97-AF65-F5344CB8AC3E}">
        <p14:creationId xmlns:p14="http://schemas.microsoft.com/office/powerpoint/2010/main" val="288676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latin typeface="Arial" panose="020B0604020202020204" pitchFamily="34" charset="0"/>
                <a:cs typeface="Arial" panose="020B0604020202020204" pitchFamily="34" charset="0"/>
              </a:rPr>
              <a:t>Anna is married to Joe</a:t>
            </a:r>
          </a:p>
        </p:txBody>
      </p:sp>
      <p:sp>
        <p:nvSpPr>
          <p:cNvPr id="4" name="Slide Number Placeholder 3"/>
          <p:cNvSpPr>
            <a:spLocks noGrp="1"/>
          </p:cNvSpPr>
          <p:nvPr>
            <p:ph type="sldNum" sz="quarter" idx="10"/>
          </p:nvPr>
        </p:nvSpPr>
        <p:spPr/>
        <p:txBody>
          <a:bodyPr/>
          <a:lstStyle/>
          <a:p>
            <a:fld id="{25FA47E0-8538-4433-BC24-D9687D572222}" type="slidenum">
              <a:rPr lang="en-US" smtClean="0"/>
              <a:t>11</a:t>
            </a:fld>
            <a:endParaRPr lang="en-US"/>
          </a:p>
        </p:txBody>
      </p:sp>
    </p:spTree>
    <p:extLst>
      <p:ext uri="{BB962C8B-B14F-4D97-AF65-F5344CB8AC3E}">
        <p14:creationId xmlns:p14="http://schemas.microsoft.com/office/powerpoint/2010/main" val="3405710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latin typeface="Arial" panose="020B0604020202020204" pitchFamily="34" charset="0"/>
                <a:cs typeface="Arial" panose="020B0604020202020204" pitchFamily="34" charset="0"/>
              </a:rPr>
              <a:t>They have are likely to have children, or grandchildren living in their home.</a:t>
            </a:r>
          </a:p>
        </p:txBody>
      </p:sp>
      <p:sp>
        <p:nvSpPr>
          <p:cNvPr id="4" name="Slide Number Placeholder 3"/>
          <p:cNvSpPr>
            <a:spLocks noGrp="1"/>
          </p:cNvSpPr>
          <p:nvPr>
            <p:ph type="sldNum" sz="quarter" idx="10"/>
          </p:nvPr>
        </p:nvSpPr>
        <p:spPr/>
        <p:txBody>
          <a:bodyPr/>
          <a:lstStyle/>
          <a:p>
            <a:fld id="{25FA47E0-8538-4433-BC24-D9687D572222}" type="slidenum">
              <a:rPr lang="en-US" smtClean="0"/>
              <a:t>12</a:t>
            </a:fld>
            <a:endParaRPr lang="en-US"/>
          </a:p>
        </p:txBody>
      </p:sp>
    </p:spTree>
    <p:extLst>
      <p:ext uri="{BB962C8B-B14F-4D97-AF65-F5344CB8AC3E}">
        <p14:creationId xmlns:p14="http://schemas.microsoft.com/office/powerpoint/2010/main" val="408338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latin typeface="Arial" panose="020B0604020202020204" pitchFamily="34" charset="0"/>
                <a:cs typeface="Arial" panose="020B0604020202020204" pitchFamily="34" charset="0"/>
              </a:rPr>
              <a:t>She has lived in Indiana County  for over 15 years</a:t>
            </a:r>
          </a:p>
        </p:txBody>
      </p:sp>
      <p:sp>
        <p:nvSpPr>
          <p:cNvPr id="4" name="Slide Number Placeholder 3"/>
          <p:cNvSpPr>
            <a:spLocks noGrp="1"/>
          </p:cNvSpPr>
          <p:nvPr>
            <p:ph type="sldNum" sz="quarter" idx="10"/>
          </p:nvPr>
        </p:nvSpPr>
        <p:spPr/>
        <p:txBody>
          <a:bodyPr/>
          <a:lstStyle/>
          <a:p>
            <a:fld id="{25FA47E0-8538-4433-BC24-D9687D572222}" type="slidenum">
              <a:rPr lang="en-US" smtClean="0"/>
              <a:t>13</a:t>
            </a:fld>
            <a:endParaRPr lang="en-US"/>
          </a:p>
        </p:txBody>
      </p:sp>
    </p:spTree>
    <p:extLst>
      <p:ext uri="{BB962C8B-B14F-4D97-AF65-F5344CB8AC3E}">
        <p14:creationId xmlns:p14="http://schemas.microsoft.com/office/powerpoint/2010/main" val="408338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300" dirty="0">
                <a:latin typeface="Arial" panose="020B0604020202020204" pitchFamily="34" charset="0"/>
                <a:cs typeface="Arial" panose="020B0604020202020204" pitchFamily="34" charset="0"/>
              </a:rPr>
              <a:t>There is a 56% chance that Anna is employed in a full-time job (where she wears a suit and sensible shoes) in Indiana County. </a:t>
            </a:r>
          </a:p>
        </p:txBody>
      </p:sp>
      <p:sp>
        <p:nvSpPr>
          <p:cNvPr id="4" name="Slide Number Placeholder 3"/>
          <p:cNvSpPr>
            <a:spLocks noGrp="1"/>
          </p:cNvSpPr>
          <p:nvPr>
            <p:ph type="sldNum" sz="quarter" idx="10"/>
          </p:nvPr>
        </p:nvSpPr>
        <p:spPr/>
        <p:txBody>
          <a:bodyPr/>
          <a:lstStyle/>
          <a:p>
            <a:fld id="{25FA47E0-8538-4433-BC24-D9687D572222}" type="slidenum">
              <a:rPr lang="en-US" smtClean="0"/>
              <a:t>14</a:t>
            </a:fld>
            <a:endParaRPr lang="en-US"/>
          </a:p>
        </p:txBody>
      </p:sp>
    </p:spTree>
    <p:extLst>
      <p:ext uri="{BB962C8B-B14F-4D97-AF65-F5344CB8AC3E}">
        <p14:creationId xmlns:p14="http://schemas.microsoft.com/office/powerpoint/2010/main" val="905666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FA47E0-8538-4433-BC24-D9687D572222}" type="slidenum">
              <a:rPr lang="en-US" smtClean="0"/>
              <a:t>15</a:t>
            </a:fld>
            <a:endParaRPr lang="en-US"/>
          </a:p>
        </p:txBody>
      </p:sp>
    </p:spTree>
    <p:extLst>
      <p:ext uri="{BB962C8B-B14F-4D97-AF65-F5344CB8AC3E}">
        <p14:creationId xmlns:p14="http://schemas.microsoft.com/office/powerpoint/2010/main" val="2875779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by comparing the responses to the previous years, when “prefer not to answer” was not an option, it is likely that her household falls in the 40,000-74,000 range.</a:t>
            </a:r>
            <a:r>
              <a:rPr lang="en-US" baseline="0" dirty="0"/>
              <a:t> </a:t>
            </a:r>
            <a:r>
              <a:rPr lang="en-US" dirty="0"/>
              <a:t>The Median 2020 household income of an Indiana County resident is </a:t>
            </a:r>
            <a:r>
              <a:rPr lang="en-US" b="1" dirty="0"/>
              <a:t>$49,270</a:t>
            </a:r>
            <a:r>
              <a:rPr lang="en-US" dirty="0"/>
              <a:t> a year. The US average is </a:t>
            </a:r>
            <a:r>
              <a:rPr lang="en-US" b="1" dirty="0"/>
              <a:t>$71,886</a:t>
            </a:r>
            <a:r>
              <a:rPr lang="en-US" dirty="0"/>
              <a:t> a year.</a:t>
            </a:r>
          </a:p>
        </p:txBody>
      </p:sp>
      <p:sp>
        <p:nvSpPr>
          <p:cNvPr id="4" name="Slide Number Placeholder 3"/>
          <p:cNvSpPr>
            <a:spLocks noGrp="1"/>
          </p:cNvSpPr>
          <p:nvPr>
            <p:ph type="sldNum" sz="quarter" idx="10"/>
          </p:nvPr>
        </p:nvSpPr>
        <p:spPr/>
        <p:txBody>
          <a:bodyPr/>
          <a:lstStyle/>
          <a:p>
            <a:fld id="{25FA47E0-8538-4433-BC24-D9687D572222}" type="slidenum">
              <a:rPr lang="en-US" smtClean="0"/>
              <a:t>16</a:t>
            </a:fld>
            <a:endParaRPr lang="en-US"/>
          </a:p>
        </p:txBody>
      </p:sp>
    </p:spTree>
    <p:extLst>
      <p:ext uri="{BB962C8B-B14F-4D97-AF65-F5344CB8AC3E}">
        <p14:creationId xmlns:p14="http://schemas.microsoft.com/office/powerpoint/2010/main" val="3363001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700" dirty="0">
                <a:latin typeface="Arial" panose="020B0604020202020204" pitchFamily="34" charset="0"/>
                <a:cs typeface="Arial" panose="020B0604020202020204" pitchFamily="34" charset="0"/>
              </a:rPr>
              <a:t>Anna could live anywhere in Indiana County</a:t>
            </a:r>
          </a:p>
        </p:txBody>
      </p:sp>
      <p:sp>
        <p:nvSpPr>
          <p:cNvPr id="4" name="Slide Number Placeholder 3"/>
          <p:cNvSpPr>
            <a:spLocks noGrp="1"/>
          </p:cNvSpPr>
          <p:nvPr>
            <p:ph type="sldNum" sz="quarter" idx="10"/>
          </p:nvPr>
        </p:nvSpPr>
        <p:spPr/>
        <p:txBody>
          <a:bodyPr/>
          <a:lstStyle/>
          <a:p>
            <a:fld id="{25FA47E0-8538-4433-BC24-D9687D572222}" type="slidenum">
              <a:rPr lang="en-US" smtClean="0"/>
              <a:t>17</a:t>
            </a:fld>
            <a:endParaRPr lang="en-US"/>
          </a:p>
        </p:txBody>
      </p:sp>
    </p:spTree>
    <p:extLst>
      <p:ext uri="{BB962C8B-B14F-4D97-AF65-F5344CB8AC3E}">
        <p14:creationId xmlns:p14="http://schemas.microsoft.com/office/powerpoint/2010/main" val="327957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latin typeface="Arial" panose="020B0604020202020204" pitchFamily="34" charset="0"/>
                <a:cs typeface="Arial" panose="020B0604020202020204" pitchFamily="34" charset="0"/>
              </a:rPr>
              <a:t>So, What dose Anna think about living in Indiana County?</a:t>
            </a:r>
          </a:p>
        </p:txBody>
      </p:sp>
      <p:sp>
        <p:nvSpPr>
          <p:cNvPr id="4" name="Slide Number Placeholder 3"/>
          <p:cNvSpPr>
            <a:spLocks noGrp="1"/>
          </p:cNvSpPr>
          <p:nvPr>
            <p:ph type="sldNum" sz="quarter" idx="10"/>
          </p:nvPr>
        </p:nvSpPr>
        <p:spPr/>
        <p:txBody>
          <a:bodyPr/>
          <a:lstStyle/>
          <a:p>
            <a:fld id="{25FA47E0-8538-4433-BC24-D9687D572222}" type="slidenum">
              <a:rPr lang="en-US" smtClean="0"/>
              <a:t>18</a:t>
            </a:fld>
            <a:endParaRPr lang="en-US"/>
          </a:p>
        </p:txBody>
      </p:sp>
    </p:spTree>
    <p:extLst>
      <p:ext uri="{BB962C8B-B14F-4D97-AF65-F5344CB8AC3E}">
        <p14:creationId xmlns:p14="http://schemas.microsoft.com/office/powerpoint/2010/main" val="181685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19</a:t>
            </a:fld>
            <a:endParaRPr lang="en-US"/>
          </a:p>
        </p:txBody>
      </p:sp>
    </p:spTree>
    <p:extLst>
      <p:ext uri="{BB962C8B-B14F-4D97-AF65-F5344CB8AC3E}">
        <p14:creationId xmlns:p14="http://schemas.microsoft.com/office/powerpoint/2010/main" val="236907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Every five years, Indiana County – through its Department of Human Services – and collaborative   partners conducts a survey to assess the health and human services needs of our residents.  The   latest survey, “Indiana County Speaks Up 2022”, was distributed in in the from March  2022 to December 2022, for residents to  complete; they had the option to fill in the paper copy or submit their answers electronically.</a:t>
            </a:r>
          </a:p>
          <a:p>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This presentation will look at some of the results from the 2022 survey and compare them to the previous surveys. First let talk look at the history of Indiana County Speaks Up</a:t>
            </a:r>
          </a:p>
          <a:p>
            <a:endParaRPr lang="en-US" sz="2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FA47E0-8538-4433-BC24-D9687D572222}" type="slidenum">
              <a:rPr lang="en-US" smtClean="0"/>
              <a:t>2</a:t>
            </a:fld>
            <a:endParaRPr lang="en-US"/>
          </a:p>
        </p:txBody>
      </p:sp>
    </p:spTree>
    <p:extLst>
      <p:ext uri="{BB962C8B-B14F-4D97-AF65-F5344CB8AC3E}">
        <p14:creationId xmlns:p14="http://schemas.microsoft.com/office/powerpoint/2010/main" val="2788397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FA47E0-8538-4433-BC24-D9687D572222}" type="slidenum">
              <a:rPr lang="en-US" smtClean="0"/>
              <a:t>20</a:t>
            </a:fld>
            <a:endParaRPr lang="en-US"/>
          </a:p>
        </p:txBody>
      </p:sp>
    </p:spTree>
    <p:extLst>
      <p:ext uri="{BB962C8B-B14F-4D97-AF65-F5344CB8AC3E}">
        <p14:creationId xmlns:p14="http://schemas.microsoft.com/office/powerpoint/2010/main" val="302028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when it comes to employment opportunities, the perception changes. Even though Employment opportunities are viewed more slightly favorably in 2012 than in 2007, in 2017 that has plummeted</a:t>
            </a:r>
            <a:r>
              <a:rPr lang="en-US" baseline="0" dirty="0"/>
              <a:t> to 51% feeling that employment opportunities are poor.</a:t>
            </a:r>
            <a:r>
              <a:rPr lang="en-US" dirty="0"/>
              <a:t> </a:t>
            </a:r>
          </a:p>
          <a:p>
            <a:endParaRPr lang="en-US" dirty="0"/>
          </a:p>
        </p:txBody>
      </p:sp>
      <p:sp>
        <p:nvSpPr>
          <p:cNvPr id="4" name="Slide Number Placeholder 3"/>
          <p:cNvSpPr>
            <a:spLocks noGrp="1"/>
          </p:cNvSpPr>
          <p:nvPr>
            <p:ph type="sldNum" sz="quarter" idx="10"/>
          </p:nvPr>
        </p:nvSpPr>
        <p:spPr/>
        <p:txBody>
          <a:bodyPr/>
          <a:lstStyle/>
          <a:p>
            <a:fld id="{25FA47E0-8538-4433-BC24-D9687D572222}" type="slidenum">
              <a:rPr lang="en-US" smtClean="0"/>
              <a:t>21</a:t>
            </a:fld>
            <a:endParaRPr lang="en-US"/>
          </a:p>
        </p:txBody>
      </p:sp>
    </p:spTree>
    <p:extLst>
      <p:ext uri="{BB962C8B-B14F-4D97-AF65-F5344CB8AC3E}">
        <p14:creationId xmlns:p14="http://schemas.microsoft.com/office/powerpoint/2010/main" val="1312032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A47E0-8538-4433-BC24-D9687D572222}" type="slidenum">
              <a:rPr lang="en-US" smtClean="0"/>
              <a:t>22</a:t>
            </a:fld>
            <a:endParaRPr lang="en-US"/>
          </a:p>
        </p:txBody>
      </p:sp>
    </p:spTree>
    <p:extLst>
      <p:ext uri="{BB962C8B-B14F-4D97-AF65-F5344CB8AC3E}">
        <p14:creationId xmlns:p14="http://schemas.microsoft.com/office/powerpoint/2010/main" val="1072097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23</a:t>
            </a:fld>
            <a:endParaRPr lang="en-US"/>
          </a:p>
        </p:txBody>
      </p:sp>
    </p:spTree>
    <p:extLst>
      <p:ext uri="{BB962C8B-B14F-4D97-AF65-F5344CB8AC3E}">
        <p14:creationId xmlns:p14="http://schemas.microsoft.com/office/powerpoint/2010/main" val="4170854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24</a:t>
            </a:fld>
            <a:endParaRPr lang="en-US"/>
          </a:p>
        </p:txBody>
      </p:sp>
    </p:spTree>
    <p:extLst>
      <p:ext uri="{BB962C8B-B14F-4D97-AF65-F5344CB8AC3E}">
        <p14:creationId xmlns:p14="http://schemas.microsoft.com/office/powerpoint/2010/main" val="3987733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25</a:t>
            </a:fld>
            <a:endParaRPr lang="en-US"/>
          </a:p>
        </p:txBody>
      </p:sp>
    </p:spTree>
    <p:extLst>
      <p:ext uri="{BB962C8B-B14F-4D97-AF65-F5344CB8AC3E}">
        <p14:creationId xmlns:p14="http://schemas.microsoft.com/office/powerpoint/2010/main" val="4162212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FA47E0-8538-4433-BC24-D9687D572222}" type="slidenum">
              <a:rPr lang="en-US" smtClean="0"/>
              <a:t>26</a:t>
            </a:fld>
            <a:endParaRPr lang="en-US"/>
          </a:p>
        </p:txBody>
      </p:sp>
    </p:spTree>
    <p:extLst>
      <p:ext uri="{BB962C8B-B14F-4D97-AF65-F5344CB8AC3E}">
        <p14:creationId xmlns:p14="http://schemas.microsoft.com/office/powerpoint/2010/main" val="1014633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27</a:t>
            </a:fld>
            <a:endParaRPr lang="en-US"/>
          </a:p>
        </p:txBody>
      </p:sp>
    </p:spTree>
    <p:extLst>
      <p:ext uri="{BB962C8B-B14F-4D97-AF65-F5344CB8AC3E}">
        <p14:creationId xmlns:p14="http://schemas.microsoft.com/office/powerpoint/2010/main" val="2787612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28</a:t>
            </a:fld>
            <a:endParaRPr lang="en-US"/>
          </a:p>
        </p:txBody>
      </p:sp>
    </p:spTree>
    <p:extLst>
      <p:ext uri="{BB962C8B-B14F-4D97-AF65-F5344CB8AC3E}">
        <p14:creationId xmlns:p14="http://schemas.microsoft.com/office/powerpoint/2010/main" val="1799445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29</a:t>
            </a:fld>
            <a:endParaRPr lang="en-US"/>
          </a:p>
        </p:txBody>
      </p:sp>
    </p:spTree>
    <p:extLst>
      <p:ext uri="{BB962C8B-B14F-4D97-AF65-F5344CB8AC3E}">
        <p14:creationId xmlns:p14="http://schemas.microsoft.com/office/powerpoint/2010/main" val="85061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7"/>
            <a:r>
              <a:rPr lang="en-US" dirty="0">
                <a:latin typeface="Arial" panose="020B0604020202020204" pitchFamily="34" charset="0"/>
                <a:cs typeface="Arial" panose="020B0604020202020204" pitchFamily="34" charset="0"/>
              </a:rPr>
              <a:t>In January of 2002 the first meeting of the </a:t>
            </a:r>
            <a:r>
              <a:rPr lang="en-US" i="1" dirty="0">
                <a:latin typeface="Arial" panose="020B0604020202020204" pitchFamily="34" charset="0"/>
                <a:cs typeface="Arial" panose="020B0604020202020204" pitchFamily="34" charset="0"/>
              </a:rPr>
              <a:t>Indiana County Speaks UP! </a:t>
            </a:r>
            <a:r>
              <a:rPr lang="en-US" dirty="0">
                <a:latin typeface="Arial" panose="020B0604020202020204" pitchFamily="34" charset="0"/>
                <a:cs typeface="Arial" panose="020B0604020202020204" pitchFamily="34" charset="0"/>
              </a:rPr>
              <a:t>comprehensive needs assessment project was convened. The Needs Assessment Committee members were representatives of the Children’s  Advisory Commission, Indiana County Department of Planning, Indiana County Children and Youth Services, Indiana County Head Start, Indiana University of Pennsylvania, PA Department of Health, Indiana County Guidance Center, Penn State Cooperative Extension, and the Indiana County Department of Human Services. Extensive work was put into the development of the questionnaire and related materials that were included in the “survey packet”. The final version of the survey that was sent to about 4000 randomly selected Indiana County residents. Over 1300 surveys were completed and returned by Indiana County residents. The data was analyzed and reports on topics relating to children and families were generated for the CAC and other interested groups.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top priorities are:</a:t>
            </a:r>
          </a:p>
          <a:p>
            <a:r>
              <a:rPr lang="en-US" dirty="0">
                <a:latin typeface="Arial" panose="020B0604020202020204" pitchFamily="34" charset="0"/>
                <a:cs typeface="Arial" panose="020B0604020202020204" pitchFamily="34" charset="0"/>
              </a:rPr>
              <a:t>·	Reduce drug &amp; alcohol use among youth</a:t>
            </a:r>
          </a:p>
          <a:p>
            <a:r>
              <a:rPr lang="en-US" dirty="0">
                <a:latin typeface="Arial" panose="020B0604020202020204" pitchFamily="34" charset="0"/>
                <a:cs typeface="Arial" panose="020B0604020202020204" pitchFamily="34" charset="0"/>
              </a:rPr>
              <a:t>·	Combat juvenile delinquency</a:t>
            </a:r>
          </a:p>
          <a:p>
            <a:r>
              <a:rPr lang="en-US" dirty="0">
                <a:latin typeface="Arial" panose="020B0604020202020204" pitchFamily="34" charset="0"/>
                <a:cs typeface="Arial" panose="020B0604020202020204" pitchFamily="34" charset="0"/>
              </a:rPr>
              <a:t>·	Help youth develop life skills</a:t>
            </a:r>
          </a:p>
          <a:p>
            <a:r>
              <a:rPr lang="en-US" dirty="0">
                <a:latin typeface="Arial" panose="020B0604020202020204" pitchFamily="34" charset="0"/>
                <a:cs typeface="Arial" panose="020B0604020202020204" pitchFamily="34" charset="0"/>
              </a:rPr>
              <a:t>· 	Increase Recreational opportunities</a:t>
            </a:r>
          </a:p>
          <a:p>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25FA47E0-8538-4433-BC24-D9687D572222}" type="slidenum">
              <a:rPr lang="en-US" smtClean="0"/>
              <a:t>3</a:t>
            </a:fld>
            <a:endParaRPr lang="en-US"/>
          </a:p>
        </p:txBody>
      </p:sp>
    </p:spTree>
    <p:extLst>
      <p:ext uri="{BB962C8B-B14F-4D97-AF65-F5344CB8AC3E}">
        <p14:creationId xmlns:p14="http://schemas.microsoft.com/office/powerpoint/2010/main" val="390392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A47E0-8538-4433-BC24-D9687D572222}" type="slidenum">
              <a:rPr lang="en-US" smtClean="0"/>
              <a:t>30</a:t>
            </a:fld>
            <a:endParaRPr lang="en-US"/>
          </a:p>
        </p:txBody>
      </p:sp>
    </p:spTree>
    <p:extLst>
      <p:ext uri="{BB962C8B-B14F-4D97-AF65-F5344CB8AC3E}">
        <p14:creationId xmlns:p14="http://schemas.microsoft.com/office/powerpoint/2010/main" val="2678108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31</a:t>
            </a:fld>
            <a:endParaRPr lang="en-US"/>
          </a:p>
        </p:txBody>
      </p:sp>
    </p:spTree>
    <p:extLst>
      <p:ext uri="{BB962C8B-B14F-4D97-AF65-F5344CB8AC3E}">
        <p14:creationId xmlns:p14="http://schemas.microsoft.com/office/powerpoint/2010/main" val="1496127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32</a:t>
            </a:fld>
            <a:endParaRPr lang="en-US"/>
          </a:p>
        </p:txBody>
      </p:sp>
    </p:spTree>
    <p:extLst>
      <p:ext uri="{BB962C8B-B14F-4D97-AF65-F5344CB8AC3E}">
        <p14:creationId xmlns:p14="http://schemas.microsoft.com/office/powerpoint/2010/main" val="1370687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33</a:t>
            </a:fld>
            <a:endParaRPr lang="en-US"/>
          </a:p>
        </p:txBody>
      </p:sp>
    </p:spTree>
    <p:extLst>
      <p:ext uri="{BB962C8B-B14F-4D97-AF65-F5344CB8AC3E}">
        <p14:creationId xmlns:p14="http://schemas.microsoft.com/office/powerpoint/2010/main" val="970943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34</a:t>
            </a:fld>
            <a:endParaRPr lang="en-US"/>
          </a:p>
        </p:txBody>
      </p:sp>
    </p:spTree>
    <p:extLst>
      <p:ext uri="{BB962C8B-B14F-4D97-AF65-F5344CB8AC3E}">
        <p14:creationId xmlns:p14="http://schemas.microsoft.com/office/powerpoint/2010/main" val="3387357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FA47E0-8538-4433-BC24-D9687D572222}" type="slidenum">
              <a:rPr lang="en-US" smtClean="0"/>
              <a:t>35</a:t>
            </a:fld>
            <a:endParaRPr lang="en-US"/>
          </a:p>
        </p:txBody>
      </p:sp>
    </p:spTree>
    <p:extLst>
      <p:ext uri="{BB962C8B-B14F-4D97-AF65-F5344CB8AC3E}">
        <p14:creationId xmlns:p14="http://schemas.microsoft.com/office/powerpoint/2010/main" val="2304222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A47E0-8538-4433-BC24-D9687D572222}" type="slidenum">
              <a:rPr lang="en-US" smtClean="0"/>
              <a:t>36</a:t>
            </a:fld>
            <a:endParaRPr lang="en-US"/>
          </a:p>
        </p:txBody>
      </p:sp>
    </p:spTree>
    <p:extLst>
      <p:ext uri="{BB962C8B-B14F-4D97-AF65-F5344CB8AC3E}">
        <p14:creationId xmlns:p14="http://schemas.microsoft.com/office/powerpoint/2010/main" val="947428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A47E0-8538-4433-BC24-D9687D572222}" type="slidenum">
              <a:rPr lang="en-US" smtClean="0"/>
              <a:t>37</a:t>
            </a:fld>
            <a:endParaRPr lang="en-US"/>
          </a:p>
        </p:txBody>
      </p:sp>
    </p:spTree>
    <p:extLst>
      <p:ext uri="{BB962C8B-B14F-4D97-AF65-F5344CB8AC3E}">
        <p14:creationId xmlns:p14="http://schemas.microsoft.com/office/powerpoint/2010/main" val="2608091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a:t>
            </a:r>
            <a:r>
              <a:rPr lang="en-US" baseline="0" dirty="0"/>
              <a:t> soon to </a:t>
            </a:r>
            <a:r>
              <a:rPr lang="en-US" baseline="0"/>
              <a:t>be available.</a:t>
            </a:r>
            <a:endParaRPr lang="en-US" dirty="0"/>
          </a:p>
        </p:txBody>
      </p:sp>
      <p:sp>
        <p:nvSpPr>
          <p:cNvPr id="4" name="Slide Number Placeholder 3"/>
          <p:cNvSpPr>
            <a:spLocks noGrp="1"/>
          </p:cNvSpPr>
          <p:nvPr>
            <p:ph type="sldNum" sz="quarter" idx="10"/>
          </p:nvPr>
        </p:nvSpPr>
        <p:spPr/>
        <p:txBody>
          <a:bodyPr/>
          <a:lstStyle/>
          <a:p>
            <a:fld id="{25FA47E0-8538-4433-BC24-D9687D572222}" type="slidenum">
              <a:rPr lang="en-US" smtClean="0"/>
              <a:t>38</a:t>
            </a:fld>
            <a:endParaRPr lang="en-US"/>
          </a:p>
        </p:txBody>
      </p:sp>
    </p:spTree>
    <p:extLst>
      <p:ext uri="{BB962C8B-B14F-4D97-AF65-F5344CB8AC3E}">
        <p14:creationId xmlns:p14="http://schemas.microsoft.com/office/powerpoint/2010/main" val="2218238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a:t>
            </a:r>
            <a:r>
              <a:rPr lang="en-US" baseline="0" dirty="0"/>
              <a:t> soon to </a:t>
            </a:r>
            <a:r>
              <a:rPr lang="en-US" baseline="0"/>
              <a:t>be available.</a:t>
            </a:r>
            <a:endParaRPr lang="en-US" dirty="0"/>
          </a:p>
        </p:txBody>
      </p:sp>
      <p:sp>
        <p:nvSpPr>
          <p:cNvPr id="4" name="Slide Number Placeholder 3"/>
          <p:cNvSpPr>
            <a:spLocks noGrp="1"/>
          </p:cNvSpPr>
          <p:nvPr>
            <p:ph type="sldNum" sz="quarter" idx="10"/>
          </p:nvPr>
        </p:nvSpPr>
        <p:spPr/>
        <p:txBody>
          <a:bodyPr/>
          <a:lstStyle/>
          <a:p>
            <a:fld id="{25FA47E0-8538-4433-BC24-D9687D572222}" type="slidenum">
              <a:rPr lang="en-US" smtClean="0"/>
              <a:t>39</a:t>
            </a:fld>
            <a:endParaRPr lang="en-US"/>
          </a:p>
        </p:txBody>
      </p:sp>
    </p:spTree>
    <p:extLst>
      <p:ext uri="{BB962C8B-B14F-4D97-AF65-F5344CB8AC3E}">
        <p14:creationId xmlns:p14="http://schemas.microsoft.com/office/powerpoint/2010/main" val="221823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Arial" panose="020B0604020202020204" pitchFamily="34" charset="0"/>
                <a:cs typeface="Arial" panose="020B0604020202020204" pitchFamily="34" charset="0"/>
              </a:rPr>
              <a:t>Will substantially less funding, the survey was conducted again in 2007. Again, it was mailed randomly to about 2000 residents, this time with a 25% return rate: and again the top priorities for children and youth were:</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Reduce drug &amp; alcohol use among youth</a:t>
            </a:r>
          </a:p>
          <a:p>
            <a:r>
              <a:rPr lang="en-US" dirty="0">
                <a:latin typeface="Arial" panose="020B0604020202020204" pitchFamily="34" charset="0"/>
                <a:cs typeface="Arial" panose="020B0604020202020204" pitchFamily="34" charset="0"/>
              </a:rPr>
              <a:t>·	Combat juvenile delinquency</a:t>
            </a:r>
          </a:p>
          <a:p>
            <a:r>
              <a:rPr lang="en-US" dirty="0">
                <a:latin typeface="Arial" panose="020B0604020202020204" pitchFamily="34" charset="0"/>
                <a:cs typeface="Arial" panose="020B0604020202020204" pitchFamily="34" charset="0"/>
              </a:rPr>
              <a:t>·	Help youth develop life skills</a:t>
            </a:r>
          </a:p>
          <a:p>
            <a:r>
              <a:rPr lang="en-US" dirty="0">
                <a:latin typeface="Arial" panose="020B0604020202020204" pitchFamily="34" charset="0"/>
                <a:cs typeface="Arial" panose="020B0604020202020204" pitchFamily="34" charset="0"/>
              </a:rPr>
              <a:t>· 	Increase Recreational opportunities</a:t>
            </a:r>
          </a:p>
          <a:p>
            <a:r>
              <a:rPr lang="en-US" dirty="0">
                <a:latin typeface="Arial" panose="020B0604020202020204" pitchFamily="34" charset="0"/>
                <a:cs typeface="Arial" panose="020B0604020202020204" pitchFamily="34" charset="0"/>
              </a:rPr>
              <a:t>And reduce teen sexual activity</a:t>
            </a:r>
          </a:p>
        </p:txBody>
      </p:sp>
      <p:sp>
        <p:nvSpPr>
          <p:cNvPr id="4" name="Slide Number Placeholder 3"/>
          <p:cNvSpPr>
            <a:spLocks noGrp="1"/>
          </p:cNvSpPr>
          <p:nvPr>
            <p:ph type="sldNum" sz="quarter" idx="10"/>
          </p:nvPr>
        </p:nvSpPr>
        <p:spPr/>
        <p:txBody>
          <a:bodyPr/>
          <a:lstStyle/>
          <a:p>
            <a:fld id="{25FA47E0-8538-4433-BC24-D9687D572222}" type="slidenum">
              <a:rPr lang="en-US" smtClean="0"/>
              <a:t>4</a:t>
            </a:fld>
            <a:endParaRPr lang="en-US"/>
          </a:p>
        </p:txBody>
      </p:sp>
    </p:spTree>
    <p:extLst>
      <p:ext uri="{BB962C8B-B14F-4D97-AF65-F5344CB8AC3E}">
        <p14:creationId xmlns:p14="http://schemas.microsoft.com/office/powerpoint/2010/main" val="38788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7"/>
            <a:r>
              <a:rPr lang="en-US" dirty="0">
                <a:latin typeface="Arial" panose="020B0604020202020204" pitchFamily="34" charset="0"/>
                <a:cs typeface="Arial" panose="020B0604020202020204" pitchFamily="34" charset="0"/>
              </a:rPr>
              <a:t>For the 2012 survey Over 1,100 people gave their opinions on needs and information about their households.  The majority of those responded to the survey online.</a:t>
            </a:r>
          </a:p>
          <a:p>
            <a:pPr defTabSz="966467"/>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groups and agencies involved in the development of the survey and in analyzing the results were:</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Indiana County Department of Human Services</a:t>
            </a:r>
          </a:p>
          <a:p>
            <a:r>
              <a:rPr lang="en-US" dirty="0">
                <a:latin typeface="Arial" panose="020B0604020202020204" pitchFamily="34" charset="0"/>
                <a:cs typeface="Arial" panose="020B0604020202020204" pitchFamily="34" charset="0"/>
              </a:rPr>
              <a:t>Children’s Advisory Commission of Indiana County</a:t>
            </a:r>
          </a:p>
          <a:p>
            <a:r>
              <a:rPr lang="en-US" dirty="0">
                <a:latin typeface="Arial" panose="020B0604020202020204" pitchFamily="34" charset="0"/>
                <a:cs typeface="Arial" panose="020B0604020202020204" pitchFamily="34" charset="0"/>
              </a:rPr>
              <a:t>Evergreen Boys &amp; Girls Club</a:t>
            </a:r>
          </a:p>
          <a:p>
            <a:r>
              <a:rPr lang="en-US" dirty="0">
                <a:latin typeface="Arial" panose="020B0604020202020204" pitchFamily="34" charset="0"/>
                <a:cs typeface="Arial" panose="020B0604020202020204" pitchFamily="34" charset="0"/>
              </a:rPr>
              <a:t>Indiana Regional Medical Center</a:t>
            </a:r>
          </a:p>
          <a:p>
            <a:r>
              <a:rPr lang="en-US" dirty="0">
                <a:latin typeface="Arial" panose="020B0604020202020204" pitchFamily="34" charset="0"/>
                <a:cs typeface="Arial" panose="020B0604020202020204" pitchFamily="34" charset="0"/>
              </a:rPr>
              <a:t>IUP – </a:t>
            </a:r>
            <a:r>
              <a:rPr lang="en-US" dirty="0" err="1">
                <a:latin typeface="Arial" panose="020B0604020202020204" pitchFamily="34" charset="0"/>
                <a:cs typeface="Arial" panose="020B0604020202020204" pitchFamily="34" charset="0"/>
              </a:rPr>
              <a:t>Eberly</a:t>
            </a:r>
            <a:r>
              <a:rPr lang="en-US" dirty="0">
                <a:latin typeface="Arial" panose="020B0604020202020204" pitchFamily="34" charset="0"/>
                <a:cs typeface="Arial" panose="020B0604020202020204" pitchFamily="34" charset="0"/>
              </a:rPr>
              <a:t> College of Business and Information Technology</a:t>
            </a:r>
          </a:p>
          <a:p>
            <a:r>
              <a:rPr lang="en-US" dirty="0">
                <a:latin typeface="Arial" panose="020B0604020202020204" pitchFamily="34" charset="0"/>
                <a:cs typeface="Arial" panose="020B0604020202020204" pitchFamily="34" charset="0"/>
              </a:rPr>
              <a:t>PA Mountain Service Corps </a:t>
            </a:r>
          </a:p>
          <a:p>
            <a:r>
              <a:rPr lang="en-US" dirty="0">
                <a:latin typeface="Arial" panose="020B0604020202020204" pitchFamily="34" charset="0"/>
                <a:cs typeface="Arial" panose="020B0604020202020204" pitchFamily="34" charset="0"/>
              </a:rPr>
              <a:t>United Way of Indiana County </a:t>
            </a:r>
          </a:p>
          <a:p>
            <a:endParaRPr lang="en-US" dirty="0">
              <a:latin typeface="Arial" panose="020B0604020202020204" pitchFamily="34" charset="0"/>
              <a:cs typeface="Arial" panose="020B0604020202020204" pitchFamily="34" charset="0"/>
            </a:endParaRPr>
          </a:p>
          <a:p>
            <a:pPr defTabSz="966467"/>
            <a:endParaRPr lang="en-US" dirty="0">
              <a:latin typeface="Arial" panose="020B0604020202020204" pitchFamily="34" charset="0"/>
              <a:cs typeface="Arial" panose="020B0604020202020204" pitchFamily="34" charset="0"/>
            </a:endParaRPr>
          </a:p>
          <a:p>
            <a:pPr defTabSz="966467"/>
            <a:r>
              <a:rPr lang="en-US" dirty="0">
                <a:latin typeface="Arial" panose="020B0604020202020204" pitchFamily="34" charset="0"/>
                <a:cs typeface="Arial" panose="020B0604020202020204" pitchFamily="34" charset="0"/>
              </a:rPr>
              <a:t>For the most part results were comparable to the results in the past surveys. Also the, the demographic data was consistent in most cases with the data collected in the 2012 US Census.</a:t>
            </a:r>
          </a:p>
          <a:p>
            <a:pPr defTabSz="966467"/>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FA47E0-8538-4433-BC24-D9687D572222}" type="slidenum">
              <a:rPr lang="en-US" smtClean="0"/>
              <a:t>5</a:t>
            </a:fld>
            <a:endParaRPr lang="en-US"/>
          </a:p>
        </p:txBody>
      </p:sp>
    </p:spTree>
    <p:extLst>
      <p:ext uri="{BB962C8B-B14F-4D97-AF65-F5344CB8AC3E}">
        <p14:creationId xmlns:p14="http://schemas.microsoft.com/office/powerpoint/2010/main" val="403129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686">
              <a:defRPr/>
            </a:pPr>
            <a:r>
              <a:rPr lang="en-US" dirty="0"/>
              <a:t>The 2017 survey was conducted from November 2017 through the end of January 2018.  The majority of the 1106 responses  were done online. The Indiana County Department of Human Services and the Children’s Advisory Commission conducted the survey and analysis. We</a:t>
            </a:r>
            <a:r>
              <a:rPr lang="en-US" baseline="0" dirty="0"/>
              <a:t> used the questions from the 2007 &amp; 2012 surveys to continue to be able to compare changes (or no changes) in perspective throughout the years.</a:t>
            </a:r>
          </a:p>
          <a:p>
            <a:pPr defTabSz="939686">
              <a:defRPr/>
            </a:pPr>
            <a:endParaRPr lang="en-US" baseline="0" dirty="0"/>
          </a:p>
          <a:p>
            <a:pPr defTabSz="939686">
              <a:defRPr/>
            </a:pPr>
            <a:r>
              <a:rPr lang="en-US" baseline="0" dirty="0"/>
              <a:t>There were some additional questions added, including questions about grandparents raising grandchildren, disaster preparedness, and most notable, an open ended question about  heroin/</a:t>
            </a:r>
            <a:r>
              <a:rPr lang="en-US" baseline="0" dirty="0" err="1"/>
              <a:t>opiod</a:t>
            </a:r>
            <a:r>
              <a:rPr lang="en-US" baseline="0" dirty="0"/>
              <a:t> use. </a:t>
            </a:r>
            <a:endParaRPr lang="en-US" dirty="0"/>
          </a:p>
          <a:p>
            <a:pPr defTabSz="939686">
              <a:defRPr/>
            </a:pPr>
            <a:endParaRPr lang="en-US" dirty="0"/>
          </a:p>
          <a:p>
            <a:endParaRPr lang="en-US" dirty="0"/>
          </a:p>
        </p:txBody>
      </p:sp>
      <p:sp>
        <p:nvSpPr>
          <p:cNvPr id="4" name="Slide Number Placeholder 3"/>
          <p:cNvSpPr>
            <a:spLocks noGrp="1"/>
          </p:cNvSpPr>
          <p:nvPr>
            <p:ph type="sldNum" sz="quarter" idx="10"/>
          </p:nvPr>
        </p:nvSpPr>
        <p:spPr/>
        <p:txBody>
          <a:bodyPr/>
          <a:lstStyle/>
          <a:p>
            <a:fld id="{25FA47E0-8538-4433-BC24-D9687D572222}" type="slidenum">
              <a:rPr lang="en-US" smtClean="0"/>
              <a:t>6</a:t>
            </a:fld>
            <a:endParaRPr lang="en-US"/>
          </a:p>
        </p:txBody>
      </p:sp>
    </p:spTree>
    <p:extLst>
      <p:ext uri="{BB962C8B-B14F-4D97-AF65-F5344CB8AC3E}">
        <p14:creationId xmlns:p14="http://schemas.microsoft.com/office/powerpoint/2010/main" val="278839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686">
              <a:defRPr/>
            </a:pPr>
            <a:r>
              <a:rPr lang="en-US" sz="2400" dirty="0"/>
              <a:t>For 2022 we streamlined the survey to make it a bit shorter, and changed the open-ended question from an opioid focused question to to the more general “What else do you feel is important for the people who plan services in Indiana County to consider?”   The response was more than double from 2017,  and the highest to date.  What had changed in the last 20 years??? So, let’s hear what we had to say.</a:t>
            </a:r>
          </a:p>
          <a:p>
            <a:endParaRPr lang="en-US" sz="2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FA47E0-8538-4433-BC24-D9687D572222}" type="slidenum">
              <a:rPr lang="en-US" smtClean="0"/>
              <a:t>7</a:t>
            </a:fld>
            <a:endParaRPr lang="en-US"/>
          </a:p>
        </p:txBody>
      </p:sp>
    </p:spTree>
    <p:extLst>
      <p:ext uri="{BB962C8B-B14F-4D97-AF65-F5344CB8AC3E}">
        <p14:creationId xmlns:p14="http://schemas.microsoft.com/office/powerpoint/2010/main" val="48039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Indiana, ANNA is the composite example of a survey respondent.</a:t>
            </a:r>
          </a:p>
        </p:txBody>
      </p:sp>
      <p:sp>
        <p:nvSpPr>
          <p:cNvPr id="4" name="Slide Number Placeholder 3"/>
          <p:cNvSpPr>
            <a:spLocks noGrp="1"/>
          </p:cNvSpPr>
          <p:nvPr>
            <p:ph type="sldNum" sz="quarter" idx="10"/>
          </p:nvPr>
        </p:nvSpPr>
        <p:spPr/>
        <p:txBody>
          <a:bodyPr/>
          <a:lstStyle/>
          <a:p>
            <a:fld id="{25FA47E0-8538-4433-BC24-D9687D572222}" type="slidenum">
              <a:rPr lang="en-US" smtClean="0"/>
              <a:t>8</a:t>
            </a:fld>
            <a:endParaRPr lang="en-US"/>
          </a:p>
        </p:txBody>
      </p:sp>
    </p:spTree>
    <p:extLst>
      <p:ext uri="{BB962C8B-B14F-4D97-AF65-F5344CB8AC3E}">
        <p14:creationId xmlns:p14="http://schemas.microsoft.com/office/powerpoint/2010/main" val="331047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latin typeface="Arial" panose="020B0604020202020204" pitchFamily="34" charset="0"/>
                <a:cs typeface="Arial" panose="020B0604020202020204" pitchFamily="34" charset="0"/>
              </a:rPr>
              <a:t>Anna is a 45/55 something, married, white woman living in Indiana County. Almost ½ of the respondents were in this age range.. 96% of the respondent identified as white. Anna has schooling beyond college. 33% of the respondents answering the survey have schooling/training beyond high school. 21%  have a 4 year degree, and 20% have one or more graduate degrees.</a:t>
            </a:r>
          </a:p>
        </p:txBody>
      </p:sp>
      <p:sp>
        <p:nvSpPr>
          <p:cNvPr id="4" name="Slide Number Placeholder 3"/>
          <p:cNvSpPr>
            <a:spLocks noGrp="1"/>
          </p:cNvSpPr>
          <p:nvPr>
            <p:ph type="sldNum" sz="quarter" idx="10"/>
          </p:nvPr>
        </p:nvSpPr>
        <p:spPr/>
        <p:txBody>
          <a:bodyPr/>
          <a:lstStyle/>
          <a:p>
            <a:fld id="{25FA47E0-8538-4433-BC24-D9687D572222}" type="slidenum">
              <a:rPr lang="en-US" smtClean="0"/>
              <a:t>9</a:t>
            </a:fld>
            <a:endParaRPr lang="en-US"/>
          </a:p>
        </p:txBody>
      </p:sp>
    </p:spTree>
    <p:extLst>
      <p:ext uri="{BB962C8B-B14F-4D97-AF65-F5344CB8AC3E}">
        <p14:creationId xmlns:p14="http://schemas.microsoft.com/office/powerpoint/2010/main" val="393055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2100EA-F075-464D-83E0-EFF12D7EE53D}"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7253-5AB3-49F1-AD60-2C605E6570D3}" type="slidenum">
              <a:rPr lang="en-US" smtClean="0"/>
              <a:t>‹#›</a:t>
            </a:fld>
            <a:endParaRPr lang="en-US"/>
          </a:p>
        </p:txBody>
      </p:sp>
    </p:spTree>
    <p:extLst>
      <p:ext uri="{BB962C8B-B14F-4D97-AF65-F5344CB8AC3E}">
        <p14:creationId xmlns:p14="http://schemas.microsoft.com/office/powerpoint/2010/main" val="420289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100EA-F075-464D-83E0-EFF12D7EE53D}"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7253-5AB3-49F1-AD60-2C605E6570D3}" type="slidenum">
              <a:rPr lang="en-US" smtClean="0"/>
              <a:t>‹#›</a:t>
            </a:fld>
            <a:endParaRPr lang="en-US"/>
          </a:p>
        </p:txBody>
      </p:sp>
    </p:spTree>
    <p:extLst>
      <p:ext uri="{BB962C8B-B14F-4D97-AF65-F5344CB8AC3E}">
        <p14:creationId xmlns:p14="http://schemas.microsoft.com/office/powerpoint/2010/main" val="305517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100EA-F075-464D-83E0-EFF12D7EE53D}"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7253-5AB3-49F1-AD60-2C605E6570D3}" type="slidenum">
              <a:rPr lang="en-US" smtClean="0"/>
              <a:t>‹#›</a:t>
            </a:fld>
            <a:endParaRPr lang="en-US"/>
          </a:p>
        </p:txBody>
      </p:sp>
    </p:spTree>
    <p:extLst>
      <p:ext uri="{BB962C8B-B14F-4D97-AF65-F5344CB8AC3E}">
        <p14:creationId xmlns:p14="http://schemas.microsoft.com/office/powerpoint/2010/main" val="66230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107528"/>
            <a:ext cx="8229600" cy="731617"/>
          </a:xfrm>
        </p:spPr>
        <p:txBody>
          <a:bodyPr/>
          <a:lstStyle>
            <a:lvl1pPr>
              <a:defRPr/>
            </a:lvl1pPr>
          </a:lstStyle>
          <a:p>
            <a:r>
              <a:rPr lang="en-US" dirty="0"/>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15136" y="1340107"/>
            <a:ext cx="8229600" cy="4758684"/>
          </a:xfrm>
        </p:spPr>
        <p:txBody>
          <a:bodyPr/>
          <a:lstStyle>
            <a:lvl1pPr>
              <a:defRPr sz="1400">
                <a:solidFill>
                  <a:schemeClr val="tx1"/>
                </a:solidFill>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Master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23322" y="836559"/>
            <a:ext cx="8229600" cy="319617"/>
          </a:xfrm>
        </p:spPr>
        <p:txBody>
          <a:bodyPr/>
          <a:lstStyle>
            <a:lvl1pPr>
              <a:defRPr/>
            </a:lvl1pPr>
          </a:lstStyle>
          <a:p>
            <a:pPr lvl="0"/>
            <a:r>
              <a:rPr lang="en-US" dirty="0"/>
              <a:t>Master text style</a:t>
            </a:r>
            <a:endParaRPr lang="en-GB" dirty="0"/>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057400" y="6415823"/>
            <a:ext cx="6339374" cy="366183"/>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1783608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3326145"/>
            <a:ext cx="7787252" cy="1646307"/>
          </a:xfrm>
        </p:spPr>
        <p:txBody>
          <a:bodyPr anchor="b">
            <a:normAutofit/>
          </a:bodyPr>
          <a:lstStyle>
            <a:lvl1pPr marL="0" indent="0">
              <a:buNone/>
              <a:defRPr sz="3200" b="1" baseline="0">
                <a:solidFill>
                  <a:schemeClr val="bg1"/>
                </a:solidFill>
              </a:defRPr>
            </a:lvl1pPr>
          </a:lstStyle>
          <a:p>
            <a:pPr lvl="0"/>
            <a:r>
              <a:rPr lang="en-US" dirty="0"/>
              <a:t>Title style (only changes made to the parent slide will be reflected in the app)</a:t>
            </a:r>
          </a:p>
        </p:txBody>
      </p:sp>
      <p:sp>
        <p:nvSpPr>
          <p:cNvPr id="3" name="Text Placeholder 2"/>
          <p:cNvSpPr>
            <a:spLocks noGrp="1"/>
          </p:cNvSpPr>
          <p:nvPr>
            <p:ph type="body" sz="quarter" idx="12" hasCustomPrompt="1"/>
          </p:nvPr>
        </p:nvSpPr>
        <p:spPr>
          <a:xfrm>
            <a:off x="266162" y="4972051"/>
            <a:ext cx="2938463" cy="514349"/>
          </a:xfrm>
        </p:spPr>
        <p:txBody>
          <a:bodyPr>
            <a:normAutofit/>
          </a:bodyPr>
          <a:lstStyle>
            <a:lvl1pPr>
              <a:defRPr sz="1200" baseline="0">
                <a:solidFill>
                  <a:schemeClr val="bg1"/>
                </a:solidFill>
              </a:defRPr>
            </a:lvl1pPr>
          </a:lstStyle>
          <a:p>
            <a:pPr lvl="0"/>
            <a:r>
              <a:rPr lang="en-US" dirty="0"/>
              <a:t>Title slide subtitle style</a:t>
            </a:r>
          </a:p>
        </p:txBody>
      </p:sp>
    </p:spTree>
    <p:extLst>
      <p:ext uri="{BB962C8B-B14F-4D97-AF65-F5344CB8AC3E}">
        <p14:creationId xmlns:p14="http://schemas.microsoft.com/office/powerpoint/2010/main" val="259576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hasCustomPrompt="1"/>
          </p:nvPr>
        </p:nvSpPr>
        <p:spPr>
          <a:xfrm>
            <a:off x="211403" y="4852525"/>
            <a:ext cx="4576388" cy="467783"/>
          </a:xfrm>
        </p:spPr>
        <p:txBody>
          <a:bodyPr/>
          <a:lstStyle>
            <a:lvl1pPr>
              <a:defRPr b="0"/>
            </a:lvl1pPr>
          </a:lstStyle>
          <a:p>
            <a:pPr lvl="0"/>
            <a:r>
              <a:rPr lang="en-US" dirty="0"/>
              <a:t>Master text style</a:t>
            </a:r>
          </a:p>
        </p:txBody>
      </p:sp>
      <p:sp>
        <p:nvSpPr>
          <p:cNvPr id="17" name="Title 16"/>
          <p:cNvSpPr>
            <a:spLocks noGrp="1"/>
          </p:cNvSpPr>
          <p:nvPr>
            <p:ph type="title" hasCustomPrompt="1"/>
          </p:nvPr>
        </p:nvSpPr>
        <p:spPr>
          <a:xfrm>
            <a:off x="204788" y="3113001"/>
            <a:ext cx="8229600" cy="1143000"/>
          </a:xfrm>
        </p:spPr>
        <p:txBody>
          <a:bodyPr/>
          <a:lstStyle/>
          <a:p>
            <a:r>
              <a:rPr lang="en-US" dirty="0"/>
              <a:t>Master title style (only changes made to the parent slide will be reflected in the app)</a:t>
            </a:r>
          </a:p>
        </p:txBody>
      </p:sp>
      <p:sp>
        <p:nvSpPr>
          <p:cNvPr id="16" name="Text Placeholder 5"/>
          <p:cNvSpPr>
            <a:spLocks noGrp="1"/>
          </p:cNvSpPr>
          <p:nvPr>
            <p:ph type="body" sz="quarter" idx="17" hasCustomPrompt="1"/>
          </p:nvPr>
        </p:nvSpPr>
        <p:spPr>
          <a:xfrm>
            <a:off x="204788" y="4211512"/>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a:t>Total Responses style</a:t>
            </a:r>
          </a:p>
        </p:txBody>
      </p:sp>
      <p:sp>
        <p:nvSpPr>
          <p:cNvPr id="7" name="Text Placeholder 12"/>
          <p:cNvSpPr>
            <a:spLocks noGrp="1"/>
          </p:cNvSpPr>
          <p:nvPr>
            <p:ph type="body" sz="quarter" idx="18" hasCustomPrompt="1"/>
          </p:nvPr>
        </p:nvSpPr>
        <p:spPr>
          <a:xfrm>
            <a:off x="211403" y="5397121"/>
            <a:ext cx="4576388" cy="467783"/>
          </a:xfrm>
        </p:spPr>
        <p:txBody>
          <a:bodyPr/>
          <a:lstStyle>
            <a:lvl1pPr>
              <a:defRPr b="0"/>
            </a:lvl1pPr>
          </a:lstStyle>
          <a:p>
            <a:pPr lvl="0"/>
            <a:r>
              <a:rPr lang="en-US" dirty="0"/>
              <a:t>Master text style</a:t>
            </a:r>
          </a:p>
        </p:txBody>
      </p:sp>
      <p:sp>
        <p:nvSpPr>
          <p:cNvPr id="8" name="Footer Placeholder 3">
            <a:extLst>
              <a:ext uri="{FF2B5EF4-FFF2-40B4-BE49-F238E27FC236}">
                <a16:creationId xmlns:a16="http://schemas.microsoft.com/office/drawing/2014/main" id="{CDF05C82-1244-9CA3-984A-2EEF32F7964F}"/>
              </a:ext>
            </a:extLst>
          </p:cNvPr>
          <p:cNvSpPr>
            <a:spLocks noGrp="1"/>
          </p:cNvSpPr>
          <p:nvPr>
            <p:ph type="ftr" sz="quarter" idx="3"/>
          </p:nvPr>
        </p:nvSpPr>
        <p:spPr>
          <a:xfrm>
            <a:off x="2057400" y="6415823"/>
            <a:ext cx="6306014" cy="366183"/>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463367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107528"/>
            <a:ext cx="8229600" cy="774857"/>
          </a:xfrm>
        </p:spPr>
        <p:txBody>
          <a:bodyPr/>
          <a:lstStyle/>
          <a:p>
            <a:r>
              <a:rPr lang="en-US" dirty="0"/>
              <a:t>Master title style (only changes made to the parent slide will be reflected in the app)</a:t>
            </a:r>
          </a:p>
        </p:txBody>
      </p:sp>
      <p:sp>
        <p:nvSpPr>
          <p:cNvPr id="3" name="Content Placeholder 2"/>
          <p:cNvSpPr>
            <a:spLocks noGrp="1"/>
          </p:cNvSpPr>
          <p:nvPr>
            <p:ph idx="1" hasCustomPrompt="1"/>
          </p:nvPr>
        </p:nvSpPr>
        <p:spPr>
          <a:xfrm>
            <a:off x="122570" y="888467"/>
            <a:ext cx="5332506" cy="332192"/>
          </a:xfrm>
        </p:spPr>
        <p:txBody>
          <a:bodyPr/>
          <a:lstStyle/>
          <a:p>
            <a:pPr lvl="0"/>
            <a:r>
              <a:rPr lang="en-US" dirty="0"/>
              <a:t>Master text style</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5" name="Footer Placeholder 3">
            <a:extLst>
              <a:ext uri="{FF2B5EF4-FFF2-40B4-BE49-F238E27FC236}">
                <a16:creationId xmlns:a16="http://schemas.microsoft.com/office/drawing/2014/main" id="{9FE2B938-E785-E802-7A9A-5AD4FEF6088C}"/>
              </a:ext>
            </a:extLst>
          </p:cNvPr>
          <p:cNvSpPr>
            <a:spLocks noGrp="1"/>
          </p:cNvSpPr>
          <p:nvPr>
            <p:ph type="ftr" sz="quarter" idx="3"/>
          </p:nvPr>
        </p:nvSpPr>
        <p:spPr>
          <a:xfrm>
            <a:off x="2093976" y="6415823"/>
            <a:ext cx="6302798" cy="366183"/>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194249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100EA-F075-464D-83E0-EFF12D7EE53D}"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7253-5AB3-49F1-AD60-2C605E6570D3}" type="slidenum">
              <a:rPr lang="en-US" smtClean="0"/>
              <a:t>‹#›</a:t>
            </a:fld>
            <a:endParaRPr lang="en-US"/>
          </a:p>
        </p:txBody>
      </p:sp>
    </p:spTree>
    <p:extLst>
      <p:ext uri="{BB962C8B-B14F-4D97-AF65-F5344CB8AC3E}">
        <p14:creationId xmlns:p14="http://schemas.microsoft.com/office/powerpoint/2010/main" val="230351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100EA-F075-464D-83E0-EFF12D7EE53D}"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27253-5AB3-49F1-AD60-2C605E6570D3}" type="slidenum">
              <a:rPr lang="en-US" smtClean="0"/>
              <a:t>‹#›</a:t>
            </a:fld>
            <a:endParaRPr lang="en-US"/>
          </a:p>
        </p:txBody>
      </p:sp>
    </p:spTree>
    <p:extLst>
      <p:ext uri="{BB962C8B-B14F-4D97-AF65-F5344CB8AC3E}">
        <p14:creationId xmlns:p14="http://schemas.microsoft.com/office/powerpoint/2010/main" val="166964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100EA-F075-464D-83E0-EFF12D7EE53D}"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7253-5AB3-49F1-AD60-2C605E6570D3}" type="slidenum">
              <a:rPr lang="en-US" smtClean="0"/>
              <a:t>‹#›</a:t>
            </a:fld>
            <a:endParaRPr lang="en-US"/>
          </a:p>
        </p:txBody>
      </p:sp>
    </p:spTree>
    <p:extLst>
      <p:ext uri="{BB962C8B-B14F-4D97-AF65-F5344CB8AC3E}">
        <p14:creationId xmlns:p14="http://schemas.microsoft.com/office/powerpoint/2010/main" val="120135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100EA-F075-464D-83E0-EFF12D7EE53D}" type="datetimeFigureOut">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27253-5AB3-49F1-AD60-2C605E6570D3}" type="slidenum">
              <a:rPr lang="en-US" smtClean="0"/>
              <a:t>‹#›</a:t>
            </a:fld>
            <a:endParaRPr lang="en-US"/>
          </a:p>
        </p:txBody>
      </p:sp>
    </p:spTree>
    <p:extLst>
      <p:ext uri="{BB962C8B-B14F-4D97-AF65-F5344CB8AC3E}">
        <p14:creationId xmlns:p14="http://schemas.microsoft.com/office/powerpoint/2010/main" val="296383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100EA-F075-464D-83E0-EFF12D7EE53D}" type="datetimeFigureOut">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27253-5AB3-49F1-AD60-2C605E6570D3}" type="slidenum">
              <a:rPr lang="en-US" smtClean="0"/>
              <a:t>‹#›</a:t>
            </a:fld>
            <a:endParaRPr lang="en-US"/>
          </a:p>
        </p:txBody>
      </p:sp>
    </p:spTree>
    <p:extLst>
      <p:ext uri="{BB962C8B-B14F-4D97-AF65-F5344CB8AC3E}">
        <p14:creationId xmlns:p14="http://schemas.microsoft.com/office/powerpoint/2010/main" val="66665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100EA-F075-464D-83E0-EFF12D7EE53D}" type="datetimeFigureOut">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27253-5AB3-49F1-AD60-2C605E6570D3}" type="slidenum">
              <a:rPr lang="en-US" smtClean="0"/>
              <a:t>‹#›</a:t>
            </a:fld>
            <a:endParaRPr lang="en-US"/>
          </a:p>
        </p:txBody>
      </p:sp>
    </p:spTree>
    <p:extLst>
      <p:ext uri="{BB962C8B-B14F-4D97-AF65-F5344CB8AC3E}">
        <p14:creationId xmlns:p14="http://schemas.microsoft.com/office/powerpoint/2010/main" val="239696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100EA-F075-464D-83E0-EFF12D7EE53D}"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7253-5AB3-49F1-AD60-2C605E6570D3}" type="slidenum">
              <a:rPr lang="en-US" smtClean="0"/>
              <a:t>‹#›</a:t>
            </a:fld>
            <a:endParaRPr lang="en-US"/>
          </a:p>
        </p:txBody>
      </p:sp>
    </p:spTree>
    <p:extLst>
      <p:ext uri="{BB962C8B-B14F-4D97-AF65-F5344CB8AC3E}">
        <p14:creationId xmlns:p14="http://schemas.microsoft.com/office/powerpoint/2010/main" val="253220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100EA-F075-464D-83E0-EFF12D7EE53D}"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27253-5AB3-49F1-AD60-2C605E6570D3}" type="slidenum">
              <a:rPr lang="en-US" smtClean="0"/>
              <a:t>‹#›</a:t>
            </a:fld>
            <a:endParaRPr lang="en-US"/>
          </a:p>
        </p:txBody>
      </p:sp>
    </p:spTree>
    <p:extLst>
      <p:ext uri="{BB962C8B-B14F-4D97-AF65-F5344CB8AC3E}">
        <p14:creationId xmlns:p14="http://schemas.microsoft.com/office/powerpoint/2010/main" val="9620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100EA-F075-464D-83E0-EFF12D7EE53D}" type="datetimeFigureOut">
              <a:rPr lang="en-US" smtClean="0"/>
              <a:t>6/7/2023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27253-5AB3-49F1-AD60-2C605E6570D3}" type="slidenum">
              <a:rPr lang="en-US" smtClean="0"/>
              <a:t>‹#›</a:t>
            </a:fld>
            <a:endParaRPr lang="en-US"/>
          </a:p>
        </p:txBody>
      </p:sp>
    </p:spTree>
    <p:extLst>
      <p:ext uri="{BB962C8B-B14F-4D97-AF65-F5344CB8AC3E}">
        <p14:creationId xmlns:p14="http://schemas.microsoft.com/office/powerpoint/2010/main" val="1350834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60688"/>
            <a:ext cx="82296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2570" y="888467"/>
            <a:ext cx="5332506"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tx2">
                    <a:lumMod val="60000"/>
                    <a:lumOff val="40000"/>
                  </a:schemeClr>
                </a:solidFill>
                <a:latin typeface="Arial"/>
                <a:cs typeface="Arial"/>
              </a:defRPr>
            </a:lvl1pPr>
          </a:lstStyle>
          <a:p>
            <a:fld id="{A88B48FB-E956-2048-9E74-C69E7CAA26CC}" type="slidenum">
              <a:rPr lang="en-US" smtClean="0"/>
              <a:pPr/>
              <a:t>‹#›</a:t>
            </a:fld>
            <a:endParaRPr lang="en-US" dirty="0"/>
          </a:p>
        </p:txBody>
      </p:sp>
      <p:sp>
        <p:nvSpPr>
          <p:cNvPr id="4" name="Footer Placeholder 3">
            <a:extLst>
              <a:ext uri="{FF2B5EF4-FFF2-40B4-BE49-F238E27FC236}">
                <a16:creationId xmlns:a16="http://schemas.microsoft.com/office/drawing/2014/main" id="{C67FE218-D8C1-4598-C115-912209DA107F}"/>
              </a:ext>
            </a:extLst>
          </p:cNvPr>
          <p:cNvSpPr>
            <a:spLocks noGrp="1"/>
          </p:cNvSpPr>
          <p:nvPr>
            <p:ph type="ftr" sz="quarter" idx="3"/>
          </p:nvPr>
        </p:nvSpPr>
        <p:spPr>
          <a:xfrm>
            <a:off x="2058920" y="6415822"/>
            <a:ext cx="6380992" cy="366183"/>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46671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457200" rtl="0" eaLnBrk="1" latinLnBrk="0" hangingPunct="1">
        <a:spcBef>
          <a:spcPct val="0"/>
        </a:spcBef>
        <a:buNone/>
        <a:defRPr sz="18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7.gif"/></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7.gi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7.gif"/></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7.gif"/></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333"/>
          <a:stretch/>
        </p:blipFill>
        <p:spPr>
          <a:xfrm>
            <a:off x="0" y="0"/>
            <a:ext cx="5943600" cy="6858000"/>
          </a:xfrm>
          <a:prstGeom prst="rect">
            <a:avLst/>
          </a:prstGeom>
        </p:spPr>
      </p:pic>
      <p:sp>
        <p:nvSpPr>
          <p:cNvPr id="4" name="TextBox 3"/>
          <p:cNvSpPr txBox="1"/>
          <p:nvPr/>
        </p:nvSpPr>
        <p:spPr>
          <a:xfrm>
            <a:off x="4953000" y="762000"/>
            <a:ext cx="3276600" cy="4154984"/>
          </a:xfrm>
          <a:prstGeom prst="rect">
            <a:avLst/>
          </a:prstGeom>
          <a:noFill/>
        </p:spPr>
        <p:txBody>
          <a:bodyPr wrap="square" rtlCol="0">
            <a:spAutoFit/>
          </a:bodyPr>
          <a:lstStyle/>
          <a:p>
            <a:r>
              <a:rPr lang="en-US" sz="6600" dirty="0">
                <a:latin typeface="Arial Rounded MT Bold" panose="020F0704030504030204" pitchFamily="34" charset="0"/>
              </a:rPr>
              <a:t>Did you hear? 2,285 voices!</a:t>
            </a:r>
          </a:p>
        </p:txBody>
      </p:sp>
      <p:pic>
        <p:nvPicPr>
          <p:cNvPr id="3" name="Picture 2">
            <a:extLst>
              <a:ext uri="{FF2B5EF4-FFF2-40B4-BE49-F238E27FC236}">
                <a16:creationId xmlns:a16="http://schemas.microsoft.com/office/drawing/2014/main" id="{F3DDAB99-7514-7446-9C51-614E305CB939}"/>
              </a:ext>
            </a:extLst>
          </p:cNvPr>
          <p:cNvPicPr>
            <a:picLocks noChangeAspect="1"/>
          </p:cNvPicPr>
          <p:nvPr/>
        </p:nvPicPr>
        <p:blipFill>
          <a:blip r:embed="rId4"/>
          <a:stretch>
            <a:fillRect/>
          </a:stretch>
        </p:blipFill>
        <p:spPr>
          <a:xfrm>
            <a:off x="7467600" y="5347635"/>
            <a:ext cx="1377776" cy="1459895"/>
          </a:xfrm>
          <a:prstGeom prst="rect">
            <a:avLst/>
          </a:prstGeom>
        </p:spPr>
      </p:pic>
    </p:spTree>
    <p:extLst>
      <p:ext uri="{BB962C8B-B14F-4D97-AF65-F5344CB8AC3E}">
        <p14:creationId xmlns:p14="http://schemas.microsoft.com/office/powerpoint/2010/main" val="150711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45784952"/>
              </p:ext>
            </p:extLst>
          </p:nvPr>
        </p:nvGraphicFramePr>
        <p:xfrm>
          <a:off x="762000" y="1069731"/>
          <a:ext cx="7391401" cy="4366459"/>
        </p:xfrm>
        <a:graphic>
          <a:graphicData uri="http://schemas.openxmlformats.org/drawingml/2006/table">
            <a:tbl>
              <a:tblPr/>
              <a:tblGrid>
                <a:gridCol w="1447800">
                  <a:extLst>
                    <a:ext uri="{9D8B030D-6E8A-4147-A177-3AD203B41FA5}">
                      <a16:colId xmlns:a16="http://schemas.microsoft.com/office/drawing/2014/main" val="20000"/>
                    </a:ext>
                  </a:extLst>
                </a:gridCol>
                <a:gridCol w="1008912">
                  <a:extLst>
                    <a:ext uri="{9D8B030D-6E8A-4147-A177-3AD203B41FA5}">
                      <a16:colId xmlns:a16="http://schemas.microsoft.com/office/drawing/2014/main" val="2899750666"/>
                    </a:ext>
                  </a:extLst>
                </a:gridCol>
                <a:gridCol w="968474">
                  <a:extLst>
                    <a:ext uri="{9D8B030D-6E8A-4147-A177-3AD203B41FA5}">
                      <a16:colId xmlns:a16="http://schemas.microsoft.com/office/drawing/2014/main" val="20004"/>
                    </a:ext>
                  </a:extLst>
                </a:gridCol>
                <a:gridCol w="1228906">
                  <a:extLst>
                    <a:ext uri="{9D8B030D-6E8A-4147-A177-3AD203B41FA5}">
                      <a16:colId xmlns:a16="http://schemas.microsoft.com/office/drawing/2014/main" val="20001"/>
                    </a:ext>
                  </a:extLst>
                </a:gridCol>
                <a:gridCol w="1297142">
                  <a:extLst>
                    <a:ext uri="{9D8B030D-6E8A-4147-A177-3AD203B41FA5}">
                      <a16:colId xmlns:a16="http://schemas.microsoft.com/office/drawing/2014/main" val="20002"/>
                    </a:ext>
                  </a:extLst>
                </a:gridCol>
                <a:gridCol w="1440167">
                  <a:extLst>
                    <a:ext uri="{9D8B030D-6E8A-4147-A177-3AD203B41FA5}">
                      <a16:colId xmlns:a16="http://schemas.microsoft.com/office/drawing/2014/main" val="20003"/>
                    </a:ext>
                  </a:extLst>
                </a:gridCol>
              </a:tblGrid>
              <a:tr h="916235">
                <a:tc gridSpan="6">
                  <a:txBody>
                    <a:bodyPr/>
                    <a:lstStyle/>
                    <a:p>
                      <a:pPr marL="91427" marR="0" indent="0" algn="l" rtl="0">
                        <a:lnSpc>
                          <a:spcPts val="1600"/>
                        </a:lnSpc>
                        <a:spcBef>
                          <a:spcPts val="0"/>
                        </a:spcBef>
                        <a:spcAft>
                          <a:spcPts val="0"/>
                        </a:spcAft>
                      </a:pPr>
                      <a:endParaRPr lang="en-US" sz="2400" kern="1400" spc="-5" dirty="0">
                        <a:solidFill>
                          <a:srgbClr val="C00000"/>
                        </a:solidFill>
                        <a:effectLst/>
                        <a:latin typeface="Arial"/>
                      </a:endParaRPr>
                    </a:p>
                    <a:p>
                      <a:pPr marL="91427" marR="0" indent="0" algn="l" rtl="0">
                        <a:lnSpc>
                          <a:spcPts val="1600"/>
                        </a:lnSpc>
                        <a:spcBef>
                          <a:spcPts val="0"/>
                        </a:spcBef>
                        <a:spcAft>
                          <a:spcPts val="0"/>
                        </a:spcAft>
                      </a:pPr>
                      <a:endParaRPr lang="en-US" sz="2400" kern="1400" spc="-5" dirty="0">
                        <a:solidFill>
                          <a:srgbClr val="C00000"/>
                        </a:solidFill>
                        <a:effectLst/>
                        <a:latin typeface="Arial"/>
                      </a:endParaRPr>
                    </a:p>
                    <a:p>
                      <a:pPr marL="91427" marR="0" indent="0" algn="l" rtl="0">
                        <a:lnSpc>
                          <a:spcPts val="1600"/>
                        </a:lnSpc>
                        <a:spcBef>
                          <a:spcPts val="0"/>
                        </a:spcBef>
                        <a:spcAft>
                          <a:spcPts val="0"/>
                        </a:spcAft>
                      </a:pPr>
                      <a:r>
                        <a:rPr lang="en-US" sz="2400" kern="1400" spc="-5" dirty="0">
                          <a:solidFill>
                            <a:srgbClr val="C00000"/>
                          </a:solidFill>
                          <a:effectLst/>
                          <a:latin typeface="Arial"/>
                        </a:rPr>
                        <a:t>G</a:t>
                      </a:r>
                      <a:r>
                        <a:rPr lang="en-US" sz="2400" kern="1400" dirty="0">
                          <a:solidFill>
                            <a:srgbClr val="C00000"/>
                          </a:solidFill>
                          <a:effectLst/>
                          <a:latin typeface="Arial"/>
                        </a:rPr>
                        <a:t>e</a:t>
                      </a:r>
                      <a:r>
                        <a:rPr lang="en-US" sz="2400" kern="1400" spc="5" dirty="0">
                          <a:solidFill>
                            <a:srgbClr val="C00000"/>
                          </a:solidFill>
                          <a:effectLst/>
                          <a:latin typeface="Arial"/>
                        </a:rPr>
                        <a:t>n</a:t>
                      </a:r>
                      <a:r>
                        <a:rPr lang="en-US" sz="2400" kern="1400" spc="-10" dirty="0">
                          <a:solidFill>
                            <a:srgbClr val="C00000"/>
                          </a:solidFill>
                          <a:effectLst/>
                          <a:latin typeface="Arial"/>
                        </a:rPr>
                        <a:t>d</a:t>
                      </a:r>
                      <a:r>
                        <a:rPr lang="en-US" sz="2400" kern="1400" dirty="0">
                          <a:solidFill>
                            <a:srgbClr val="C00000"/>
                          </a:solidFill>
                          <a:effectLst/>
                          <a:latin typeface="Arial"/>
                        </a:rPr>
                        <a:t>er</a:t>
                      </a: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6444">
                <a:tc>
                  <a:txBody>
                    <a:bodyPr/>
                    <a:lstStyle/>
                    <a:p>
                      <a:pPr marR="0" indent="0" algn="ctr" rtl="0">
                        <a:lnSpc>
                          <a:spcPct val="119000"/>
                        </a:lnSpc>
                        <a:spcBef>
                          <a:spcPts val="0"/>
                        </a:spcBef>
                        <a:spcAft>
                          <a:spcPts val="600"/>
                        </a:spcAft>
                      </a:pPr>
                      <a:r>
                        <a:rPr lang="en-US" sz="2400" kern="1400" dirty="0">
                          <a:solidFill>
                            <a:srgbClr val="000000"/>
                          </a:solidFill>
                          <a:effectLst/>
                          <a:latin typeface="Arial"/>
                        </a:rPr>
                        <a:t> </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kern="1400" dirty="0">
                          <a:solidFill>
                            <a:srgbClr val="000000"/>
                          </a:solidFill>
                          <a:effectLst/>
                          <a:latin typeface="Arial"/>
                        </a:rPr>
                        <a:t>2022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2F8F2"/>
                    </a:solidFill>
                  </a:tcPr>
                </a:tc>
                <a:tc>
                  <a:txBody>
                    <a:bodyPr/>
                    <a:lstStyle/>
                    <a:p>
                      <a:pPr marR="0" indent="0" algn="ctr" rtl="0">
                        <a:lnSpc>
                          <a:spcPct val="119000"/>
                        </a:lnSpc>
                        <a:spcBef>
                          <a:spcPts val="0"/>
                        </a:spcBef>
                        <a:spcAft>
                          <a:spcPts val="600"/>
                        </a:spcAft>
                      </a:pPr>
                      <a:r>
                        <a:rPr lang="en-US" sz="2400" b="0" kern="1400" dirty="0">
                          <a:solidFill>
                            <a:srgbClr val="000000"/>
                          </a:solidFill>
                          <a:effectLst/>
                          <a:latin typeface="Arial"/>
                        </a:rPr>
                        <a:t>2017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2F8F2"/>
                    </a:solidFill>
                  </a:tcPr>
                </a:tc>
                <a:tc>
                  <a:txBody>
                    <a:bodyPr/>
                    <a:lstStyle/>
                    <a:p>
                      <a:pPr marR="0" indent="0" algn="ctr" rtl="0">
                        <a:lnSpc>
                          <a:spcPct val="119000"/>
                        </a:lnSpc>
                        <a:spcBef>
                          <a:spcPts val="0"/>
                        </a:spcBef>
                        <a:spcAft>
                          <a:spcPts val="600"/>
                        </a:spcAft>
                      </a:pPr>
                      <a:r>
                        <a:rPr lang="en-US" sz="2400" b="0" kern="1400" dirty="0">
                          <a:solidFill>
                            <a:srgbClr val="000000"/>
                          </a:solidFill>
                          <a:effectLst/>
                          <a:latin typeface="Arial"/>
                        </a:rPr>
                        <a:t>2012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2F8F2"/>
                    </a:solidFill>
                  </a:tcPr>
                </a:tc>
                <a:tc>
                  <a:txBody>
                    <a:bodyPr/>
                    <a:lstStyle/>
                    <a:p>
                      <a:pPr marL="209550" marR="0" indent="0" algn="l" rtl="0">
                        <a:lnSpc>
                          <a:spcPct val="119000"/>
                        </a:lnSpc>
                        <a:spcBef>
                          <a:spcPts val="165"/>
                        </a:spcBef>
                        <a:spcAft>
                          <a:spcPts val="0"/>
                        </a:spcAft>
                      </a:pPr>
                      <a:r>
                        <a:rPr lang="en-US" sz="2400" kern="1400" dirty="0">
                          <a:solidFill>
                            <a:srgbClr val="000000"/>
                          </a:solidFill>
                          <a:effectLst/>
                          <a:latin typeface="Arial"/>
                        </a:rPr>
                        <a:t>2007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209550" marR="0" indent="0" algn="l" rtl="0">
                        <a:lnSpc>
                          <a:spcPct val="119000"/>
                        </a:lnSpc>
                        <a:spcBef>
                          <a:spcPts val="165"/>
                        </a:spcBef>
                        <a:spcAft>
                          <a:spcPts val="0"/>
                        </a:spcAft>
                      </a:pPr>
                      <a:r>
                        <a:rPr lang="en-US" sz="2400" kern="1400" dirty="0">
                          <a:solidFill>
                            <a:srgbClr val="000000"/>
                          </a:solidFill>
                          <a:effectLst/>
                          <a:latin typeface="Arial"/>
                        </a:rPr>
                        <a:t>2002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1"/>
                  </a:ext>
                </a:extLst>
              </a:tr>
              <a:tr h="861260">
                <a:tc>
                  <a:txBody>
                    <a:bodyPr/>
                    <a:lstStyle/>
                    <a:p>
                      <a:pPr marL="91427" marR="0" indent="0" algn="l" rtl="0">
                        <a:lnSpc>
                          <a:spcPct val="119000"/>
                        </a:lnSpc>
                        <a:spcBef>
                          <a:spcPts val="165"/>
                        </a:spcBef>
                        <a:spcAft>
                          <a:spcPts val="0"/>
                        </a:spcAft>
                      </a:pPr>
                      <a:r>
                        <a:rPr lang="en-US" sz="2400" kern="1400" dirty="0">
                          <a:solidFill>
                            <a:srgbClr val="000000"/>
                          </a:solidFill>
                          <a:effectLst/>
                          <a:latin typeface="Arial"/>
                        </a:rPr>
                        <a:t>Females</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165"/>
                        </a:spcBef>
                        <a:spcAft>
                          <a:spcPts val="0"/>
                        </a:spcAft>
                      </a:pPr>
                      <a:r>
                        <a:rPr lang="en-US" sz="2400" b="1" kern="1400" dirty="0">
                          <a:solidFill>
                            <a:srgbClr val="000000"/>
                          </a:solidFill>
                          <a:effectLst/>
                          <a:latin typeface="Arial"/>
                        </a:rPr>
                        <a:t>75%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R="0" indent="0" algn="ctr" rtl="0">
                        <a:lnSpc>
                          <a:spcPct val="119000"/>
                        </a:lnSpc>
                        <a:spcBef>
                          <a:spcPts val="165"/>
                        </a:spcBef>
                        <a:spcAft>
                          <a:spcPts val="0"/>
                        </a:spcAft>
                      </a:pPr>
                      <a:r>
                        <a:rPr lang="en-US" sz="2400" kern="1400" dirty="0">
                          <a:solidFill>
                            <a:srgbClr val="000000"/>
                          </a:solidFill>
                          <a:effectLst/>
                          <a:latin typeface="Arial"/>
                        </a:rPr>
                        <a:t>73%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R="0" indent="0" algn="ctr" rtl="0">
                        <a:lnSpc>
                          <a:spcPct val="119000"/>
                        </a:lnSpc>
                        <a:spcBef>
                          <a:spcPts val="165"/>
                        </a:spcBef>
                        <a:spcAft>
                          <a:spcPts val="0"/>
                        </a:spcAft>
                      </a:pPr>
                      <a:r>
                        <a:rPr lang="en-US" sz="2400" kern="1400" dirty="0">
                          <a:solidFill>
                            <a:srgbClr val="000000"/>
                          </a:solidFill>
                          <a:effectLst/>
                          <a:latin typeface="Arial"/>
                        </a:rPr>
                        <a:t> 72%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247650" marR="0" indent="0" algn="l" rtl="0">
                        <a:lnSpc>
                          <a:spcPct val="119000"/>
                        </a:lnSpc>
                        <a:spcBef>
                          <a:spcPts val="165"/>
                        </a:spcBef>
                        <a:spcAft>
                          <a:spcPts val="0"/>
                        </a:spcAft>
                      </a:pPr>
                      <a:r>
                        <a:rPr lang="en-US" sz="2400" kern="1400" dirty="0">
                          <a:solidFill>
                            <a:srgbClr val="000000"/>
                          </a:solidFill>
                          <a:effectLst/>
                          <a:latin typeface="Arial"/>
                        </a:rPr>
                        <a:t>63%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247650" marR="0" indent="0" algn="l" rtl="0">
                        <a:lnSpc>
                          <a:spcPct val="119000"/>
                        </a:lnSpc>
                        <a:spcBef>
                          <a:spcPts val="165"/>
                        </a:spcBef>
                        <a:spcAft>
                          <a:spcPts val="0"/>
                        </a:spcAft>
                      </a:pPr>
                      <a:r>
                        <a:rPr lang="en-US" sz="2400" kern="1400" dirty="0">
                          <a:solidFill>
                            <a:srgbClr val="000000"/>
                          </a:solidFill>
                          <a:effectLst/>
                          <a:latin typeface="Arial"/>
                        </a:rPr>
                        <a:t>62%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861260">
                <a:tc>
                  <a:txBody>
                    <a:bodyPr/>
                    <a:lstStyle/>
                    <a:p>
                      <a:pPr marL="91427" marR="0" indent="0" algn="l" rtl="0">
                        <a:lnSpc>
                          <a:spcPct val="119000"/>
                        </a:lnSpc>
                        <a:spcBef>
                          <a:spcPts val="165"/>
                        </a:spcBef>
                        <a:spcAft>
                          <a:spcPts val="0"/>
                        </a:spcAft>
                      </a:pPr>
                      <a:r>
                        <a:rPr lang="en-US" sz="2400" kern="1400" spc="-10" dirty="0">
                          <a:solidFill>
                            <a:srgbClr val="000000"/>
                          </a:solidFill>
                          <a:effectLst/>
                          <a:latin typeface="Arial"/>
                        </a:rPr>
                        <a:t>M</a:t>
                      </a:r>
                      <a:r>
                        <a:rPr lang="en-US" sz="2400" kern="1400" dirty="0">
                          <a:solidFill>
                            <a:srgbClr val="000000"/>
                          </a:solidFill>
                          <a:effectLst/>
                          <a:latin typeface="Arial"/>
                        </a:rPr>
                        <a:t>ales</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165"/>
                        </a:spcBef>
                        <a:spcAft>
                          <a:spcPts val="0"/>
                        </a:spcAft>
                      </a:pPr>
                      <a:r>
                        <a:rPr lang="en-US" sz="2400" kern="1400" dirty="0">
                          <a:solidFill>
                            <a:srgbClr val="000000"/>
                          </a:solidFill>
                          <a:effectLst/>
                          <a:latin typeface="Arial"/>
                        </a:rPr>
                        <a:t>24%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2F8F2"/>
                    </a:solidFill>
                  </a:tcPr>
                </a:tc>
                <a:tc>
                  <a:txBody>
                    <a:bodyPr/>
                    <a:lstStyle/>
                    <a:p>
                      <a:pPr marR="0" indent="0" algn="ctr" rtl="0">
                        <a:lnSpc>
                          <a:spcPct val="119000"/>
                        </a:lnSpc>
                        <a:spcBef>
                          <a:spcPts val="165"/>
                        </a:spcBef>
                        <a:spcAft>
                          <a:spcPts val="0"/>
                        </a:spcAft>
                      </a:pPr>
                      <a:r>
                        <a:rPr lang="en-US" sz="2400" kern="1400" dirty="0">
                          <a:solidFill>
                            <a:srgbClr val="000000"/>
                          </a:solidFill>
                          <a:effectLst/>
                          <a:latin typeface="Arial"/>
                        </a:rPr>
                        <a:t>26%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2F8F2"/>
                    </a:solidFill>
                  </a:tcPr>
                </a:tc>
                <a:tc>
                  <a:txBody>
                    <a:bodyPr/>
                    <a:lstStyle/>
                    <a:p>
                      <a:pPr marR="0" indent="0" algn="ctr" rtl="0">
                        <a:lnSpc>
                          <a:spcPct val="119000"/>
                        </a:lnSpc>
                        <a:spcBef>
                          <a:spcPts val="165"/>
                        </a:spcBef>
                        <a:spcAft>
                          <a:spcPts val="0"/>
                        </a:spcAft>
                      </a:pPr>
                      <a:r>
                        <a:rPr lang="en-US" sz="2400" kern="1400">
                          <a:solidFill>
                            <a:srgbClr val="000000"/>
                          </a:solidFill>
                          <a:effectLst/>
                          <a:latin typeface="Arial"/>
                        </a:rPr>
                        <a:t> 28%</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2F8F2"/>
                    </a:solidFill>
                  </a:tcPr>
                </a:tc>
                <a:tc>
                  <a:txBody>
                    <a:bodyPr/>
                    <a:lstStyle/>
                    <a:p>
                      <a:pPr marL="247650" marR="0" indent="0" algn="l" rtl="0">
                        <a:lnSpc>
                          <a:spcPct val="119000"/>
                        </a:lnSpc>
                        <a:spcBef>
                          <a:spcPts val="165"/>
                        </a:spcBef>
                        <a:spcAft>
                          <a:spcPts val="0"/>
                        </a:spcAft>
                      </a:pPr>
                      <a:r>
                        <a:rPr lang="en-US" sz="2400" kern="1400" dirty="0">
                          <a:solidFill>
                            <a:srgbClr val="000000"/>
                          </a:solidFill>
                          <a:effectLst/>
                          <a:latin typeface="Arial"/>
                        </a:rPr>
                        <a:t>37%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247650" marR="0" indent="0" algn="l" rtl="0">
                        <a:lnSpc>
                          <a:spcPct val="119000"/>
                        </a:lnSpc>
                        <a:spcBef>
                          <a:spcPts val="165"/>
                        </a:spcBef>
                        <a:spcAft>
                          <a:spcPts val="0"/>
                        </a:spcAft>
                      </a:pPr>
                      <a:r>
                        <a:rPr lang="en-US" sz="2400" kern="1400" dirty="0">
                          <a:solidFill>
                            <a:srgbClr val="000000"/>
                          </a:solidFill>
                          <a:effectLst/>
                          <a:latin typeface="Arial"/>
                        </a:rPr>
                        <a:t>38%</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3"/>
                  </a:ext>
                </a:extLst>
              </a:tr>
              <a:tr h="861260">
                <a:tc>
                  <a:txBody>
                    <a:bodyPr/>
                    <a:lstStyle/>
                    <a:p>
                      <a:pPr marL="91427" marR="0" indent="0" algn="l" rtl="0">
                        <a:lnSpc>
                          <a:spcPct val="119000"/>
                        </a:lnSpc>
                        <a:spcBef>
                          <a:spcPts val="165"/>
                        </a:spcBef>
                        <a:spcAft>
                          <a:spcPts val="0"/>
                        </a:spcAft>
                      </a:pPr>
                      <a:r>
                        <a:rPr lang="en-US" sz="2400" kern="1400" dirty="0">
                          <a:solidFill>
                            <a:srgbClr val="000000"/>
                          </a:solidFill>
                          <a:effectLst/>
                          <a:latin typeface="Arial"/>
                        </a:rPr>
                        <a:t>Other</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165"/>
                        </a:spcBef>
                        <a:spcAft>
                          <a:spcPts val="0"/>
                        </a:spcAft>
                      </a:pPr>
                      <a:r>
                        <a:rPr lang="en-US" sz="2400" kern="1400" dirty="0">
                          <a:solidFill>
                            <a:srgbClr val="000000"/>
                          </a:solidFill>
                          <a:effectLst/>
                          <a:latin typeface="Arial"/>
                        </a:rPr>
                        <a:t>1.5%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2F8F2"/>
                    </a:solidFill>
                  </a:tcPr>
                </a:tc>
                <a:tc>
                  <a:txBody>
                    <a:bodyPr/>
                    <a:lstStyle/>
                    <a:p>
                      <a:pPr marR="0" indent="0" algn="ctr" rtl="0">
                        <a:lnSpc>
                          <a:spcPct val="119000"/>
                        </a:lnSpc>
                        <a:spcBef>
                          <a:spcPts val="165"/>
                        </a:spcBef>
                        <a:spcAft>
                          <a:spcPts val="0"/>
                        </a:spcAft>
                      </a:pPr>
                      <a:r>
                        <a:rPr lang="en-US" sz="2400" kern="1400" dirty="0">
                          <a:solidFill>
                            <a:srgbClr val="000000"/>
                          </a:solidFill>
                          <a:effectLst/>
                          <a:latin typeface="Arial"/>
                        </a:rPr>
                        <a:t>1%</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2F8F2"/>
                    </a:solidFill>
                  </a:tcPr>
                </a:tc>
                <a:tc>
                  <a:txBody>
                    <a:bodyPr/>
                    <a:lstStyle/>
                    <a:p>
                      <a:pPr marR="0" indent="0" algn="ctr" rtl="0">
                        <a:lnSpc>
                          <a:spcPct val="119000"/>
                        </a:lnSpc>
                        <a:spcBef>
                          <a:spcPts val="165"/>
                        </a:spcBef>
                        <a:spcAft>
                          <a:spcPts val="0"/>
                        </a:spcAft>
                      </a:pP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2F8F2"/>
                    </a:solidFill>
                  </a:tcPr>
                </a:tc>
                <a:tc>
                  <a:txBody>
                    <a:bodyPr/>
                    <a:lstStyle/>
                    <a:p>
                      <a:pPr marL="247650" marR="0" indent="0" algn="l" rtl="0">
                        <a:lnSpc>
                          <a:spcPct val="119000"/>
                        </a:lnSpc>
                        <a:spcBef>
                          <a:spcPts val="165"/>
                        </a:spcBef>
                        <a:spcAft>
                          <a:spcPts val="0"/>
                        </a:spcAft>
                      </a:pP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247650" marR="0" indent="0" algn="l" rtl="0">
                        <a:lnSpc>
                          <a:spcPct val="119000"/>
                        </a:lnSpc>
                        <a:spcBef>
                          <a:spcPts val="165"/>
                        </a:spcBef>
                        <a:spcAft>
                          <a:spcPts val="0"/>
                        </a:spcAft>
                      </a:pP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Control 1"/>
          <p:cNvSpPr>
            <a:spLocks noChangeArrowheads="1" noChangeShapeType="1"/>
          </p:cNvSpPr>
          <p:nvPr/>
        </p:nvSpPr>
        <p:spPr bwMode="auto">
          <a:xfrm>
            <a:off x="7462838" y="5611813"/>
            <a:ext cx="2997200" cy="850900"/>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7" name="Control 2"/>
          <p:cNvSpPr>
            <a:spLocks noChangeArrowheads="1" noChangeShapeType="1"/>
          </p:cNvSpPr>
          <p:nvPr/>
        </p:nvSpPr>
        <p:spPr bwMode="auto">
          <a:xfrm>
            <a:off x="7358063" y="6343650"/>
            <a:ext cx="3121025" cy="1360488"/>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9" name="Control 3"/>
          <p:cNvSpPr>
            <a:spLocks noChangeArrowheads="1" noChangeShapeType="1"/>
          </p:cNvSpPr>
          <p:nvPr/>
        </p:nvSpPr>
        <p:spPr bwMode="auto">
          <a:xfrm>
            <a:off x="10610850" y="5138738"/>
            <a:ext cx="3441700" cy="1755775"/>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96343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2" name="Picture 1"/>
          <p:cNvPicPr>
            <a:picLocks noChangeAspect="1"/>
          </p:cNvPicPr>
          <p:nvPr/>
        </p:nvPicPr>
        <p:blipFill rotWithShape="1">
          <a:blip r:embed="rId5" cstate="email">
            <a:clrChange>
              <a:clrFrom>
                <a:srgbClr val="FCFDFF"/>
              </a:clrFrom>
              <a:clrTo>
                <a:srgbClr val="FCFDFF">
                  <a:alpha val="0"/>
                </a:srgbClr>
              </a:clrTo>
            </a:clrChange>
            <a:extLst>
              <a:ext uri="{28A0092B-C50C-407E-A947-70E740481C1C}">
                <a14:useLocalDpi xmlns:a14="http://schemas.microsoft.com/office/drawing/2010/main"/>
              </a:ext>
            </a:extLst>
          </a:blip>
          <a:srcRect t="-3949" b="-1"/>
          <a:stretch/>
        </p:blipFill>
        <p:spPr>
          <a:xfrm>
            <a:off x="3608348" y="685800"/>
            <a:ext cx="5562600" cy="3917481"/>
          </a:xfrm>
          <a:prstGeom prst="rect">
            <a:avLst/>
          </a:prstGeom>
        </p:spPr>
      </p:pic>
      <p:pic>
        <p:nvPicPr>
          <p:cNvPr id="3" name="Picture 2">
            <a:extLst>
              <a:ext uri="{FF2B5EF4-FFF2-40B4-BE49-F238E27FC236}">
                <a16:creationId xmlns:a16="http://schemas.microsoft.com/office/drawing/2014/main" id="{AE5A6A31-F416-0F7B-2792-01F3D9C9C19F}"/>
              </a:ext>
            </a:extLst>
          </p:cNvPr>
          <p:cNvPicPr>
            <a:picLocks noChangeAspect="1"/>
          </p:cNvPicPr>
          <p:nvPr/>
        </p:nvPicPr>
        <p:blipFill>
          <a:blip r:embed="rId6"/>
          <a:stretch>
            <a:fillRect/>
          </a:stretch>
        </p:blipFill>
        <p:spPr>
          <a:xfrm>
            <a:off x="228600" y="3434438"/>
            <a:ext cx="5413717" cy="3255546"/>
          </a:xfrm>
          <a:prstGeom prst="rect">
            <a:avLst/>
          </a:prstGeom>
        </p:spPr>
      </p:pic>
    </p:spTree>
    <p:extLst>
      <p:ext uri="{BB962C8B-B14F-4D97-AF65-F5344CB8AC3E}">
        <p14:creationId xmlns:p14="http://schemas.microsoft.com/office/powerpoint/2010/main" val="7664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9826" y="852544"/>
            <a:ext cx="4409884" cy="5929256"/>
          </a:xfrm>
          <a:prstGeom prst="rect">
            <a:avLst/>
          </a:prstGeom>
        </p:spPr>
      </p:pic>
      <p:graphicFrame>
        <p:nvGraphicFramePr>
          <p:cNvPr id="3" name="Table 2">
            <a:extLst>
              <a:ext uri="{FF2B5EF4-FFF2-40B4-BE49-F238E27FC236}">
                <a16:creationId xmlns:a16="http://schemas.microsoft.com/office/drawing/2014/main" id="{40E6B377-85CC-8A7D-DDF9-46A9E846E378}"/>
              </a:ext>
            </a:extLst>
          </p:cNvPr>
          <p:cNvGraphicFramePr>
            <a:graphicFrameLocks noGrp="1"/>
          </p:cNvGraphicFramePr>
          <p:nvPr>
            <p:extLst>
              <p:ext uri="{D42A27DB-BD31-4B8C-83A1-F6EECF244321}">
                <p14:modId xmlns:p14="http://schemas.microsoft.com/office/powerpoint/2010/main" val="3097806351"/>
              </p:ext>
            </p:extLst>
          </p:nvPr>
        </p:nvGraphicFramePr>
        <p:xfrm>
          <a:off x="3124200" y="1094259"/>
          <a:ext cx="5715000" cy="4508500"/>
        </p:xfrm>
        <a:graphic>
          <a:graphicData uri="http://schemas.openxmlformats.org/drawingml/2006/table">
            <a:tbl>
              <a:tblPr>
                <a:tableStyleId>{5C22544A-7EE6-4342-B048-85BDC9FD1C3A}</a:tableStyleId>
              </a:tblPr>
              <a:tblGrid>
                <a:gridCol w="3810000">
                  <a:extLst>
                    <a:ext uri="{9D8B030D-6E8A-4147-A177-3AD203B41FA5}">
                      <a16:colId xmlns:a16="http://schemas.microsoft.com/office/drawing/2014/main" val="928890555"/>
                    </a:ext>
                  </a:extLst>
                </a:gridCol>
                <a:gridCol w="1905000">
                  <a:extLst>
                    <a:ext uri="{9D8B030D-6E8A-4147-A177-3AD203B41FA5}">
                      <a16:colId xmlns:a16="http://schemas.microsoft.com/office/drawing/2014/main" val="1380465984"/>
                    </a:ext>
                  </a:extLst>
                </a:gridCol>
              </a:tblGrid>
              <a:tr h="1127125">
                <a:tc>
                  <a:txBody>
                    <a:bodyPr/>
                    <a:lstStyle/>
                    <a:p>
                      <a:pPr algn="l" fontAlgn="b"/>
                      <a:r>
                        <a:rPr lang="en-US" sz="2800" u="none" strike="noStrike" dirty="0">
                          <a:effectLst/>
                          <a:latin typeface="Arial Rounded MT Bold" panose="020F0704030504030204" pitchFamily="34" charset="0"/>
                        </a:rPr>
                        <a:t>Children newborn  to 4 years old</a:t>
                      </a:r>
                      <a:endParaRPr lang="en-US" sz="28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r" fontAlgn="b"/>
                      <a:r>
                        <a:rPr lang="en-US" sz="2800" u="none" strike="noStrike" dirty="0">
                          <a:effectLst/>
                          <a:latin typeface="Arial Rounded MT Bold" panose="020F0704030504030204" pitchFamily="34" charset="0"/>
                        </a:rPr>
                        <a:t>61.53%</a:t>
                      </a:r>
                      <a:endParaRPr lang="en-US" sz="2800" b="0" i="0" u="none" strike="noStrike" dirty="0">
                        <a:solidFill>
                          <a:srgbClr val="333333"/>
                        </a:solidFill>
                        <a:effectLst/>
                        <a:latin typeface="Arial Rounded MT Bold" panose="020F0704030504030204" pitchFamily="34" charset="0"/>
                      </a:endParaRPr>
                    </a:p>
                  </a:txBody>
                  <a:tcPr marL="6350" marR="6350" marT="6350" marB="0" anchor="b"/>
                </a:tc>
                <a:extLst>
                  <a:ext uri="{0D108BD9-81ED-4DB2-BD59-A6C34878D82A}">
                    <a16:rowId xmlns:a16="http://schemas.microsoft.com/office/drawing/2014/main" val="3105761451"/>
                  </a:ext>
                </a:extLst>
              </a:tr>
              <a:tr h="1127125">
                <a:tc>
                  <a:txBody>
                    <a:bodyPr/>
                    <a:lstStyle/>
                    <a:p>
                      <a:pPr algn="l" fontAlgn="b"/>
                      <a:r>
                        <a:rPr lang="en-US" sz="2800" u="none" strike="noStrike" dirty="0">
                          <a:effectLst/>
                          <a:latin typeface="Arial Rounded MT Bold" panose="020F0704030504030204" pitchFamily="34" charset="0"/>
                        </a:rPr>
                        <a:t>Children 5 to 11 years old</a:t>
                      </a:r>
                      <a:endParaRPr lang="en-US" sz="28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r" fontAlgn="b"/>
                      <a:r>
                        <a:rPr lang="en-US" sz="2800" u="none" strike="noStrike">
                          <a:effectLst/>
                          <a:latin typeface="Arial Rounded MT Bold" panose="020F0704030504030204" pitchFamily="34" charset="0"/>
                        </a:rPr>
                        <a:t>63.45%</a:t>
                      </a:r>
                      <a:endParaRPr lang="en-US" sz="2800" b="0" i="0" u="none" strike="noStrike">
                        <a:solidFill>
                          <a:srgbClr val="333333"/>
                        </a:solidFill>
                        <a:effectLst/>
                        <a:latin typeface="Arial Rounded MT Bold" panose="020F0704030504030204" pitchFamily="34" charset="0"/>
                      </a:endParaRPr>
                    </a:p>
                  </a:txBody>
                  <a:tcPr marL="6350" marR="6350" marT="6350" marB="0" anchor="b"/>
                </a:tc>
                <a:extLst>
                  <a:ext uri="{0D108BD9-81ED-4DB2-BD59-A6C34878D82A}">
                    <a16:rowId xmlns:a16="http://schemas.microsoft.com/office/drawing/2014/main" val="2028624602"/>
                  </a:ext>
                </a:extLst>
              </a:tr>
              <a:tr h="1127125">
                <a:tc>
                  <a:txBody>
                    <a:bodyPr/>
                    <a:lstStyle/>
                    <a:p>
                      <a:pPr algn="l" fontAlgn="b"/>
                      <a:r>
                        <a:rPr lang="en-US" sz="2800" u="none" strike="noStrike" dirty="0">
                          <a:effectLst/>
                          <a:latin typeface="Arial Rounded MT Bold" panose="020F0704030504030204" pitchFamily="34" charset="0"/>
                        </a:rPr>
                        <a:t>Children 12 to 18 years old</a:t>
                      </a:r>
                      <a:endParaRPr lang="en-US" sz="28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r" fontAlgn="b"/>
                      <a:r>
                        <a:rPr lang="en-US" sz="2800" u="none" strike="noStrike">
                          <a:effectLst/>
                          <a:latin typeface="Arial Rounded MT Bold" panose="020F0704030504030204" pitchFamily="34" charset="0"/>
                        </a:rPr>
                        <a:t>63.11%</a:t>
                      </a:r>
                      <a:endParaRPr lang="en-US" sz="2800" b="0" i="0" u="none" strike="noStrike">
                        <a:solidFill>
                          <a:srgbClr val="333333"/>
                        </a:solidFill>
                        <a:effectLst/>
                        <a:latin typeface="Arial Rounded MT Bold" panose="020F0704030504030204" pitchFamily="34" charset="0"/>
                      </a:endParaRPr>
                    </a:p>
                  </a:txBody>
                  <a:tcPr marL="6350" marR="6350" marT="6350" marB="0" anchor="b"/>
                </a:tc>
                <a:extLst>
                  <a:ext uri="{0D108BD9-81ED-4DB2-BD59-A6C34878D82A}">
                    <a16:rowId xmlns:a16="http://schemas.microsoft.com/office/drawing/2014/main" val="1195761060"/>
                  </a:ext>
                </a:extLst>
              </a:tr>
              <a:tr h="1127125">
                <a:tc>
                  <a:txBody>
                    <a:bodyPr/>
                    <a:lstStyle/>
                    <a:p>
                      <a:pPr algn="l" fontAlgn="b"/>
                      <a:r>
                        <a:rPr lang="en-US" sz="2800" u="none" strike="noStrike" dirty="0">
                          <a:effectLst/>
                          <a:latin typeface="Arial Rounded MT Bold" panose="020F0704030504030204" pitchFamily="34" charset="0"/>
                        </a:rPr>
                        <a:t>Young Adults 19 to 21 years old</a:t>
                      </a:r>
                      <a:endParaRPr lang="en-US" sz="28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r" fontAlgn="b"/>
                      <a:r>
                        <a:rPr lang="en-US" sz="2800" u="none" strike="noStrike" dirty="0">
                          <a:effectLst/>
                          <a:latin typeface="Arial Rounded MT Bold" panose="020F0704030504030204" pitchFamily="34" charset="0"/>
                        </a:rPr>
                        <a:t>57.97%</a:t>
                      </a:r>
                      <a:endParaRPr lang="en-US" sz="2800" b="0" i="0" u="none" strike="noStrike" dirty="0">
                        <a:solidFill>
                          <a:srgbClr val="333333"/>
                        </a:solidFill>
                        <a:effectLst/>
                        <a:latin typeface="Arial Rounded MT Bold" panose="020F0704030504030204" pitchFamily="34" charset="0"/>
                      </a:endParaRPr>
                    </a:p>
                  </a:txBody>
                  <a:tcPr marL="6350" marR="6350" marT="6350" marB="0" anchor="b"/>
                </a:tc>
                <a:extLst>
                  <a:ext uri="{0D108BD9-81ED-4DB2-BD59-A6C34878D82A}">
                    <a16:rowId xmlns:a16="http://schemas.microsoft.com/office/drawing/2014/main" val="99541027"/>
                  </a:ext>
                </a:extLst>
              </a:tr>
            </a:tbl>
          </a:graphicData>
        </a:graphic>
      </p:graphicFrame>
    </p:spTree>
    <p:extLst>
      <p:ext uri="{BB962C8B-B14F-4D97-AF65-F5344CB8AC3E}">
        <p14:creationId xmlns:p14="http://schemas.microsoft.com/office/powerpoint/2010/main" val="77589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4165" y="3124200"/>
            <a:ext cx="3733328" cy="375208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65452413"/>
              </p:ext>
            </p:extLst>
          </p:nvPr>
        </p:nvGraphicFramePr>
        <p:xfrm>
          <a:off x="9144" y="852544"/>
          <a:ext cx="9065003" cy="2408971"/>
        </p:xfrm>
        <a:graphic>
          <a:graphicData uri="http://schemas.openxmlformats.org/drawingml/2006/table">
            <a:tbl>
              <a:tblPr/>
              <a:tblGrid>
                <a:gridCol w="3191256">
                  <a:extLst>
                    <a:ext uri="{9D8B030D-6E8A-4147-A177-3AD203B41FA5}">
                      <a16:colId xmlns:a16="http://schemas.microsoft.com/office/drawing/2014/main" val="20000"/>
                    </a:ext>
                  </a:extLst>
                </a:gridCol>
                <a:gridCol w="1391951">
                  <a:extLst>
                    <a:ext uri="{9D8B030D-6E8A-4147-A177-3AD203B41FA5}">
                      <a16:colId xmlns:a16="http://schemas.microsoft.com/office/drawing/2014/main" val="3013169743"/>
                    </a:ext>
                  </a:extLst>
                </a:gridCol>
                <a:gridCol w="1121146">
                  <a:extLst>
                    <a:ext uri="{9D8B030D-6E8A-4147-A177-3AD203B41FA5}">
                      <a16:colId xmlns:a16="http://schemas.microsoft.com/office/drawing/2014/main" val="20004"/>
                    </a:ext>
                  </a:extLst>
                </a:gridCol>
                <a:gridCol w="1121146">
                  <a:extLst>
                    <a:ext uri="{9D8B030D-6E8A-4147-A177-3AD203B41FA5}">
                      <a16:colId xmlns:a16="http://schemas.microsoft.com/office/drawing/2014/main" val="20001"/>
                    </a:ext>
                  </a:extLst>
                </a:gridCol>
                <a:gridCol w="1121146">
                  <a:extLst>
                    <a:ext uri="{9D8B030D-6E8A-4147-A177-3AD203B41FA5}">
                      <a16:colId xmlns:a16="http://schemas.microsoft.com/office/drawing/2014/main" val="20002"/>
                    </a:ext>
                  </a:extLst>
                </a:gridCol>
                <a:gridCol w="1118358">
                  <a:extLst>
                    <a:ext uri="{9D8B030D-6E8A-4147-A177-3AD203B41FA5}">
                      <a16:colId xmlns:a16="http://schemas.microsoft.com/office/drawing/2014/main" val="20003"/>
                    </a:ext>
                  </a:extLst>
                </a:gridCol>
              </a:tblGrid>
              <a:tr h="429991">
                <a:tc gridSpan="6">
                  <a:txBody>
                    <a:bodyPr/>
                    <a:lstStyle/>
                    <a:p>
                      <a:pPr marL="91427" marR="0" indent="0" algn="l" rtl="0">
                        <a:lnSpc>
                          <a:spcPts val="1600"/>
                        </a:lnSpc>
                        <a:spcBef>
                          <a:spcPts val="0"/>
                        </a:spcBef>
                        <a:spcAft>
                          <a:spcPts val="0"/>
                        </a:spcAft>
                      </a:pPr>
                      <a:endParaRPr lang="en-US" sz="2100" kern="1400" spc="-5" dirty="0">
                        <a:solidFill>
                          <a:srgbClr val="C00000"/>
                        </a:solidFill>
                        <a:effectLst/>
                        <a:latin typeface="Arial"/>
                      </a:endParaRPr>
                    </a:p>
                    <a:p>
                      <a:pPr marL="91427" marR="0" indent="0" algn="l" rtl="0">
                        <a:lnSpc>
                          <a:spcPts val="1600"/>
                        </a:lnSpc>
                        <a:spcBef>
                          <a:spcPts val="0"/>
                        </a:spcBef>
                        <a:spcAft>
                          <a:spcPts val="0"/>
                        </a:spcAft>
                      </a:pPr>
                      <a:r>
                        <a:rPr lang="en-US" sz="2100" kern="1400" spc="-5" dirty="0">
                          <a:solidFill>
                            <a:srgbClr val="C00000"/>
                          </a:solidFill>
                          <a:effectLst/>
                          <a:latin typeface="Arial"/>
                        </a:rPr>
                        <a:t>Years Living in Indiana County</a:t>
                      </a: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6009">
                <a:tc>
                  <a:txBody>
                    <a:bodyPr/>
                    <a:lstStyle/>
                    <a:p>
                      <a:pPr marR="0" indent="0" algn="l" rtl="0">
                        <a:lnSpc>
                          <a:spcPct val="119000"/>
                        </a:lnSpc>
                        <a:spcBef>
                          <a:spcPts val="0"/>
                        </a:spcBef>
                        <a:spcAft>
                          <a:spcPts val="600"/>
                        </a:spcAft>
                      </a:pPr>
                      <a:r>
                        <a:rPr lang="en-US" sz="2100" kern="1400" dirty="0">
                          <a:solidFill>
                            <a:srgbClr val="000000"/>
                          </a:solidFill>
                          <a:effectLst/>
                          <a:latin typeface="Arial"/>
                        </a:rPr>
                        <a:t> </a:t>
                      </a: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48247" marR="0" indent="0" algn="l" rtl="0">
                        <a:lnSpc>
                          <a:spcPct val="119000"/>
                        </a:lnSpc>
                        <a:spcBef>
                          <a:spcPts val="165"/>
                        </a:spcBef>
                        <a:spcAft>
                          <a:spcPts val="0"/>
                        </a:spcAft>
                      </a:pPr>
                      <a:r>
                        <a:rPr lang="en-US" sz="2400" b="0" kern="1400" dirty="0">
                          <a:solidFill>
                            <a:srgbClr val="000000"/>
                          </a:solidFill>
                          <a:effectLst/>
                          <a:latin typeface="Arial"/>
                        </a:rPr>
                        <a:t>2022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48247" marR="0" indent="0" algn="l" rtl="0">
                        <a:lnSpc>
                          <a:spcPct val="119000"/>
                        </a:lnSpc>
                        <a:spcBef>
                          <a:spcPts val="165"/>
                        </a:spcBef>
                        <a:spcAft>
                          <a:spcPts val="0"/>
                        </a:spcAft>
                      </a:pPr>
                      <a:r>
                        <a:rPr lang="en-US" sz="2400" b="0" kern="1400" dirty="0">
                          <a:solidFill>
                            <a:srgbClr val="000000"/>
                          </a:solidFill>
                          <a:effectLst/>
                          <a:latin typeface="Arial"/>
                        </a:rPr>
                        <a:t>2017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48247" marR="0" indent="0" algn="l" rtl="0">
                        <a:lnSpc>
                          <a:spcPct val="119000"/>
                        </a:lnSpc>
                        <a:spcBef>
                          <a:spcPts val="165"/>
                        </a:spcBef>
                        <a:spcAft>
                          <a:spcPts val="0"/>
                        </a:spcAft>
                      </a:pPr>
                      <a:r>
                        <a:rPr lang="en-US" sz="2100" b="0" kern="1400" dirty="0">
                          <a:solidFill>
                            <a:srgbClr val="000000"/>
                          </a:solidFill>
                          <a:effectLst/>
                          <a:latin typeface="Arial"/>
                        </a:rPr>
                        <a:t>2012</a:t>
                      </a:r>
                      <a:endParaRPr lang="en-US" sz="2400" b="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48247" marR="0" indent="0" algn="l" rtl="0">
                        <a:lnSpc>
                          <a:spcPct val="119000"/>
                        </a:lnSpc>
                        <a:spcBef>
                          <a:spcPts val="165"/>
                        </a:spcBef>
                        <a:spcAft>
                          <a:spcPts val="0"/>
                        </a:spcAft>
                      </a:pPr>
                      <a:r>
                        <a:rPr lang="en-US" sz="2100" b="0" kern="1400">
                          <a:solidFill>
                            <a:srgbClr val="000000"/>
                          </a:solidFill>
                          <a:effectLst/>
                          <a:latin typeface="Arial"/>
                        </a:rPr>
                        <a:t>2007</a:t>
                      </a:r>
                      <a:endParaRPr lang="en-US" sz="2400" b="0" kern="140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48247" marR="0" indent="0" algn="l" rtl="0">
                        <a:lnSpc>
                          <a:spcPct val="119000"/>
                        </a:lnSpc>
                        <a:spcBef>
                          <a:spcPts val="165"/>
                        </a:spcBef>
                        <a:spcAft>
                          <a:spcPts val="0"/>
                        </a:spcAft>
                      </a:pPr>
                      <a:r>
                        <a:rPr lang="en-US" sz="2100" b="0" kern="1400">
                          <a:solidFill>
                            <a:srgbClr val="000000"/>
                          </a:solidFill>
                          <a:effectLst/>
                          <a:latin typeface="Arial"/>
                        </a:rPr>
                        <a:t>2002</a:t>
                      </a:r>
                      <a:endParaRPr lang="en-US" sz="2400" b="0" kern="140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1"/>
                  </a:ext>
                </a:extLst>
              </a:tr>
              <a:tr h="386009">
                <a:tc>
                  <a:txBody>
                    <a:bodyPr/>
                    <a:lstStyle/>
                    <a:p>
                      <a:pPr marL="91427" marR="0" indent="0" algn="l" rtl="0">
                        <a:lnSpc>
                          <a:spcPct val="119000"/>
                        </a:lnSpc>
                        <a:spcBef>
                          <a:spcPts val="165"/>
                        </a:spcBef>
                        <a:spcAft>
                          <a:spcPts val="0"/>
                        </a:spcAft>
                      </a:pPr>
                      <a:r>
                        <a:rPr lang="en-US" sz="2100" kern="1400" dirty="0">
                          <a:solidFill>
                            <a:srgbClr val="000000"/>
                          </a:solidFill>
                          <a:effectLst/>
                          <a:latin typeface="Arial"/>
                        </a:rPr>
                        <a:t>Less</a:t>
                      </a:r>
                      <a:r>
                        <a:rPr lang="en-US" sz="2100" kern="1400" spc="250" dirty="0">
                          <a:solidFill>
                            <a:srgbClr val="000000"/>
                          </a:solidFill>
                          <a:effectLst/>
                          <a:latin typeface="Arial"/>
                        </a:rPr>
                        <a:t> </a:t>
                      </a:r>
                      <a:r>
                        <a:rPr lang="en-US" sz="2100" kern="1400" dirty="0">
                          <a:solidFill>
                            <a:srgbClr val="000000"/>
                          </a:solidFill>
                          <a:effectLst/>
                          <a:latin typeface="Arial"/>
                        </a:rPr>
                        <a:t>Than</a:t>
                      </a:r>
                      <a:r>
                        <a:rPr lang="en-US" sz="2100" kern="1400" spc="40" dirty="0">
                          <a:solidFill>
                            <a:srgbClr val="000000"/>
                          </a:solidFill>
                          <a:effectLst/>
                          <a:latin typeface="Arial"/>
                        </a:rPr>
                        <a:t> </a:t>
                      </a:r>
                      <a:r>
                        <a:rPr lang="en-US" sz="2100" kern="1400" dirty="0">
                          <a:solidFill>
                            <a:srgbClr val="000000"/>
                          </a:solidFill>
                          <a:effectLst/>
                          <a:latin typeface="Arial"/>
                        </a:rPr>
                        <a:t>1</a:t>
                      </a:r>
                      <a:r>
                        <a:rPr lang="en-US" sz="2100" kern="1400" spc="195" dirty="0">
                          <a:solidFill>
                            <a:srgbClr val="000000"/>
                          </a:solidFill>
                          <a:effectLst/>
                          <a:latin typeface="Arial"/>
                        </a:rPr>
                        <a:t> </a:t>
                      </a:r>
                      <a:r>
                        <a:rPr lang="en-US" sz="2100" kern="1400" dirty="0">
                          <a:solidFill>
                            <a:srgbClr val="000000"/>
                          </a:solidFill>
                          <a:effectLst/>
                          <a:latin typeface="Arial"/>
                        </a:rPr>
                        <a:t>Year</a:t>
                      </a: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133350" marR="0" indent="0" algn="l" rtl="0">
                        <a:lnSpc>
                          <a:spcPct val="119000"/>
                        </a:lnSpc>
                        <a:spcBef>
                          <a:spcPts val="165"/>
                        </a:spcBef>
                        <a:spcAft>
                          <a:spcPts val="0"/>
                        </a:spcAft>
                      </a:pPr>
                      <a:r>
                        <a:rPr lang="en-US" sz="2400" b="0" kern="1400" dirty="0">
                          <a:solidFill>
                            <a:srgbClr val="000000"/>
                          </a:solidFill>
                          <a:effectLst/>
                          <a:latin typeface="Arial"/>
                        </a:rPr>
                        <a:t>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33350" marR="0" indent="0" algn="l" rtl="0">
                        <a:lnSpc>
                          <a:spcPct val="119000"/>
                        </a:lnSpc>
                        <a:spcBef>
                          <a:spcPts val="165"/>
                        </a:spcBef>
                        <a:spcAft>
                          <a:spcPts val="0"/>
                        </a:spcAft>
                      </a:pPr>
                      <a:r>
                        <a:rPr lang="en-US" sz="2400" b="0" kern="1400" dirty="0">
                          <a:solidFill>
                            <a:srgbClr val="000000"/>
                          </a:solidFill>
                          <a:effectLst/>
                          <a:latin typeface="Arial"/>
                        </a:rPr>
                        <a:t>1%</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33350" marR="0" indent="0" algn="l" rtl="0">
                        <a:lnSpc>
                          <a:spcPct val="119000"/>
                        </a:lnSpc>
                        <a:spcBef>
                          <a:spcPts val="165"/>
                        </a:spcBef>
                        <a:spcAft>
                          <a:spcPts val="0"/>
                        </a:spcAft>
                      </a:pPr>
                      <a:r>
                        <a:rPr lang="en-US" sz="2100" b="0" kern="1400" dirty="0">
                          <a:solidFill>
                            <a:srgbClr val="000000"/>
                          </a:solidFill>
                          <a:effectLst/>
                          <a:latin typeface="Arial"/>
                        </a:rPr>
                        <a:t>3%</a:t>
                      </a:r>
                      <a:endParaRPr lang="en-US" sz="2400" b="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33350" marR="0" indent="0" algn="l" rtl="0">
                        <a:lnSpc>
                          <a:spcPct val="119000"/>
                        </a:lnSpc>
                        <a:spcBef>
                          <a:spcPts val="165"/>
                        </a:spcBef>
                        <a:spcAft>
                          <a:spcPts val="0"/>
                        </a:spcAft>
                      </a:pPr>
                      <a:r>
                        <a:rPr lang="en-US" sz="2100" b="0" kern="1400">
                          <a:solidFill>
                            <a:srgbClr val="000000"/>
                          </a:solidFill>
                          <a:effectLst/>
                          <a:latin typeface="Arial"/>
                        </a:rPr>
                        <a:t>2%</a:t>
                      </a:r>
                      <a:endParaRPr lang="en-US" sz="2400" b="0" kern="140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33350" marR="0" indent="0" algn="l" rtl="0">
                        <a:lnSpc>
                          <a:spcPct val="119000"/>
                        </a:lnSpc>
                        <a:spcBef>
                          <a:spcPts val="165"/>
                        </a:spcBef>
                        <a:spcAft>
                          <a:spcPts val="0"/>
                        </a:spcAft>
                      </a:pPr>
                      <a:r>
                        <a:rPr lang="en-US" sz="2100" b="0" kern="1400" dirty="0">
                          <a:solidFill>
                            <a:srgbClr val="000000"/>
                          </a:solidFill>
                          <a:effectLst/>
                          <a:latin typeface="Arial"/>
                        </a:rPr>
                        <a:t>1%</a:t>
                      </a:r>
                      <a:endParaRPr lang="en-US" sz="2400" b="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2"/>
                  </a:ext>
                </a:extLst>
              </a:tr>
              <a:tr h="386009">
                <a:tc>
                  <a:txBody>
                    <a:bodyPr/>
                    <a:lstStyle/>
                    <a:p>
                      <a:pPr marL="91427" marR="0" indent="0" algn="l" rtl="0">
                        <a:lnSpc>
                          <a:spcPct val="119000"/>
                        </a:lnSpc>
                        <a:spcBef>
                          <a:spcPts val="165"/>
                        </a:spcBef>
                        <a:spcAft>
                          <a:spcPts val="0"/>
                        </a:spcAft>
                      </a:pPr>
                      <a:r>
                        <a:rPr lang="en-US" sz="2100" kern="1400" dirty="0">
                          <a:solidFill>
                            <a:srgbClr val="000000"/>
                          </a:solidFill>
                          <a:effectLst/>
                          <a:latin typeface="Arial"/>
                        </a:rPr>
                        <a:t>Less</a:t>
                      </a:r>
                      <a:r>
                        <a:rPr lang="en-US" sz="2100" kern="1400" spc="250" dirty="0">
                          <a:solidFill>
                            <a:srgbClr val="000000"/>
                          </a:solidFill>
                          <a:effectLst/>
                          <a:latin typeface="Arial"/>
                        </a:rPr>
                        <a:t> </a:t>
                      </a:r>
                      <a:r>
                        <a:rPr lang="en-US" sz="2100" kern="1400" dirty="0">
                          <a:solidFill>
                            <a:srgbClr val="000000"/>
                          </a:solidFill>
                          <a:effectLst/>
                          <a:latin typeface="Arial"/>
                        </a:rPr>
                        <a:t>Than</a:t>
                      </a:r>
                      <a:r>
                        <a:rPr lang="en-US" sz="2100" kern="1400" spc="40" dirty="0">
                          <a:solidFill>
                            <a:srgbClr val="000000"/>
                          </a:solidFill>
                          <a:effectLst/>
                          <a:latin typeface="Arial"/>
                        </a:rPr>
                        <a:t> </a:t>
                      </a:r>
                      <a:r>
                        <a:rPr lang="en-US" sz="2100" kern="1400" dirty="0">
                          <a:solidFill>
                            <a:srgbClr val="000000"/>
                          </a:solidFill>
                          <a:effectLst/>
                          <a:latin typeface="Arial"/>
                        </a:rPr>
                        <a:t>10</a:t>
                      </a:r>
                      <a:r>
                        <a:rPr lang="en-US" sz="2100" kern="1400" spc="315" dirty="0">
                          <a:solidFill>
                            <a:srgbClr val="000000"/>
                          </a:solidFill>
                          <a:effectLst/>
                          <a:latin typeface="Arial"/>
                        </a:rPr>
                        <a:t> </a:t>
                      </a:r>
                      <a:r>
                        <a:rPr lang="en-US" sz="2100" kern="1400" dirty="0">
                          <a:solidFill>
                            <a:srgbClr val="000000"/>
                          </a:solidFill>
                          <a:effectLst/>
                          <a:latin typeface="Arial"/>
                        </a:rPr>
                        <a:t>Years</a:t>
                      </a: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86360" marR="0" indent="0" algn="l" rtl="0">
                        <a:lnSpc>
                          <a:spcPct val="119000"/>
                        </a:lnSpc>
                        <a:spcBef>
                          <a:spcPts val="165"/>
                        </a:spcBef>
                        <a:spcAft>
                          <a:spcPts val="0"/>
                        </a:spcAft>
                      </a:pPr>
                      <a:r>
                        <a:rPr lang="en-US" sz="2400" b="0" kern="1400" dirty="0">
                          <a:solidFill>
                            <a:srgbClr val="000000"/>
                          </a:solidFill>
                          <a:effectLst/>
                          <a:latin typeface="Arial"/>
                        </a:rPr>
                        <a:t>12%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86360" marR="0" indent="0" algn="l" rtl="0">
                        <a:lnSpc>
                          <a:spcPct val="119000"/>
                        </a:lnSpc>
                        <a:spcBef>
                          <a:spcPts val="165"/>
                        </a:spcBef>
                        <a:spcAft>
                          <a:spcPts val="0"/>
                        </a:spcAft>
                      </a:pPr>
                      <a:r>
                        <a:rPr lang="en-US" sz="2400" b="0" kern="1400" dirty="0">
                          <a:solidFill>
                            <a:srgbClr val="000000"/>
                          </a:solidFill>
                          <a:effectLst/>
                          <a:latin typeface="Arial"/>
                        </a:rPr>
                        <a:t>11%</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86360" marR="0" indent="0" algn="l" rtl="0">
                        <a:lnSpc>
                          <a:spcPct val="119000"/>
                        </a:lnSpc>
                        <a:spcBef>
                          <a:spcPts val="165"/>
                        </a:spcBef>
                        <a:spcAft>
                          <a:spcPts val="0"/>
                        </a:spcAft>
                      </a:pPr>
                      <a:r>
                        <a:rPr lang="en-US" sz="2100" b="0" kern="1400" dirty="0">
                          <a:solidFill>
                            <a:srgbClr val="000000"/>
                          </a:solidFill>
                          <a:effectLst/>
                          <a:latin typeface="Arial"/>
                        </a:rPr>
                        <a:t>16%</a:t>
                      </a:r>
                      <a:endParaRPr lang="en-US" sz="2400" b="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86360" marR="0" indent="0" algn="l" rtl="0">
                        <a:lnSpc>
                          <a:spcPct val="119000"/>
                        </a:lnSpc>
                        <a:spcBef>
                          <a:spcPts val="165"/>
                        </a:spcBef>
                        <a:spcAft>
                          <a:spcPts val="0"/>
                        </a:spcAft>
                      </a:pPr>
                      <a:r>
                        <a:rPr lang="en-US" sz="2100" b="0" kern="1400">
                          <a:solidFill>
                            <a:srgbClr val="000000"/>
                          </a:solidFill>
                          <a:effectLst/>
                          <a:latin typeface="Arial"/>
                        </a:rPr>
                        <a:t>14%</a:t>
                      </a:r>
                      <a:endParaRPr lang="en-US" sz="2400" b="0" kern="140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33350" marR="0" indent="0" algn="l" rtl="0">
                        <a:lnSpc>
                          <a:spcPct val="119000"/>
                        </a:lnSpc>
                        <a:spcBef>
                          <a:spcPts val="165"/>
                        </a:spcBef>
                        <a:spcAft>
                          <a:spcPts val="0"/>
                        </a:spcAft>
                      </a:pPr>
                      <a:r>
                        <a:rPr lang="en-US" sz="2100" b="0" kern="1400">
                          <a:solidFill>
                            <a:srgbClr val="000000"/>
                          </a:solidFill>
                          <a:effectLst/>
                          <a:latin typeface="Arial"/>
                        </a:rPr>
                        <a:t>9%</a:t>
                      </a:r>
                      <a:endParaRPr lang="en-US" sz="2400" b="0" kern="140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3"/>
                  </a:ext>
                </a:extLst>
              </a:tr>
              <a:tr h="386009">
                <a:tc>
                  <a:txBody>
                    <a:bodyPr/>
                    <a:lstStyle/>
                    <a:p>
                      <a:pPr marL="91427" marR="0" indent="0" algn="l" rtl="0">
                        <a:lnSpc>
                          <a:spcPct val="119000"/>
                        </a:lnSpc>
                        <a:spcBef>
                          <a:spcPts val="165"/>
                        </a:spcBef>
                        <a:spcAft>
                          <a:spcPts val="0"/>
                        </a:spcAft>
                      </a:pPr>
                      <a:r>
                        <a:rPr lang="en-US" sz="2100" kern="1400" spc="-10" dirty="0">
                          <a:solidFill>
                            <a:srgbClr val="000000"/>
                          </a:solidFill>
                          <a:effectLst/>
                          <a:latin typeface="Arial"/>
                        </a:rPr>
                        <a:t>M</a:t>
                      </a:r>
                      <a:r>
                        <a:rPr lang="en-US" sz="2100" kern="1400" dirty="0">
                          <a:solidFill>
                            <a:srgbClr val="000000"/>
                          </a:solidFill>
                          <a:effectLst/>
                          <a:latin typeface="Arial"/>
                        </a:rPr>
                        <a:t>ore Than</a:t>
                      </a:r>
                      <a:r>
                        <a:rPr lang="en-US" sz="2100" kern="1400" spc="40" dirty="0">
                          <a:solidFill>
                            <a:srgbClr val="000000"/>
                          </a:solidFill>
                          <a:effectLst/>
                          <a:latin typeface="Arial"/>
                        </a:rPr>
                        <a:t> </a:t>
                      </a:r>
                      <a:r>
                        <a:rPr lang="en-US" sz="2100" kern="1400" dirty="0">
                          <a:solidFill>
                            <a:srgbClr val="000000"/>
                          </a:solidFill>
                          <a:effectLst/>
                          <a:latin typeface="Arial"/>
                        </a:rPr>
                        <a:t>10</a:t>
                      </a:r>
                      <a:r>
                        <a:rPr lang="en-US" sz="2100" kern="1400" spc="315" dirty="0">
                          <a:solidFill>
                            <a:srgbClr val="000000"/>
                          </a:solidFill>
                          <a:effectLst/>
                          <a:latin typeface="Arial"/>
                        </a:rPr>
                        <a:t> </a:t>
                      </a:r>
                      <a:r>
                        <a:rPr lang="en-US" sz="2100" kern="1400" dirty="0">
                          <a:solidFill>
                            <a:srgbClr val="000000"/>
                          </a:solidFill>
                          <a:effectLst/>
                          <a:latin typeface="Arial"/>
                        </a:rPr>
                        <a:t>Yea</a:t>
                      </a:r>
                      <a:r>
                        <a:rPr lang="en-US" sz="2100" kern="1400" spc="10" dirty="0">
                          <a:solidFill>
                            <a:srgbClr val="000000"/>
                          </a:solidFill>
                          <a:effectLst/>
                          <a:latin typeface="Arial"/>
                        </a:rPr>
                        <a:t>r</a:t>
                      </a:r>
                      <a:r>
                        <a:rPr lang="en-US" sz="2100" kern="1400" dirty="0">
                          <a:solidFill>
                            <a:srgbClr val="000000"/>
                          </a:solidFill>
                          <a:effectLst/>
                          <a:latin typeface="Arial"/>
                        </a:rPr>
                        <a:t>s</a:t>
                      </a: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133350" marR="0" indent="0" algn="l" rtl="0">
                        <a:lnSpc>
                          <a:spcPct val="119000"/>
                        </a:lnSpc>
                        <a:spcBef>
                          <a:spcPts val="165"/>
                        </a:spcBef>
                        <a:spcAft>
                          <a:spcPts val="0"/>
                        </a:spcAft>
                      </a:pPr>
                      <a:r>
                        <a:rPr lang="en-US" sz="2400" b="0" kern="1400" dirty="0">
                          <a:solidFill>
                            <a:srgbClr val="000000"/>
                          </a:solidFill>
                          <a:effectLst/>
                          <a:latin typeface="Arial"/>
                        </a:rPr>
                        <a:t>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33350" marR="0" indent="0" algn="l" rtl="0">
                        <a:lnSpc>
                          <a:spcPct val="119000"/>
                        </a:lnSpc>
                        <a:spcBef>
                          <a:spcPts val="165"/>
                        </a:spcBef>
                        <a:spcAft>
                          <a:spcPts val="0"/>
                        </a:spcAft>
                      </a:pPr>
                      <a:r>
                        <a:rPr lang="en-US" sz="2400" b="0" kern="1400" dirty="0">
                          <a:solidFill>
                            <a:srgbClr val="000000"/>
                          </a:solidFill>
                          <a:effectLst/>
                          <a:latin typeface="Arial"/>
                        </a:rPr>
                        <a:t>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33350" marR="0" indent="0" algn="l" rtl="0">
                        <a:lnSpc>
                          <a:spcPct val="119000"/>
                        </a:lnSpc>
                        <a:spcBef>
                          <a:spcPts val="165"/>
                        </a:spcBef>
                        <a:spcAft>
                          <a:spcPts val="0"/>
                        </a:spcAft>
                      </a:pPr>
                      <a:r>
                        <a:rPr lang="en-US" sz="2100" b="0" kern="1400" dirty="0">
                          <a:solidFill>
                            <a:srgbClr val="000000"/>
                          </a:solidFill>
                          <a:effectLst/>
                          <a:latin typeface="Arial"/>
                        </a:rPr>
                        <a:t>9%</a:t>
                      </a:r>
                      <a:endParaRPr lang="en-US" sz="2400" b="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33350" marR="0" indent="0" algn="l" rtl="0">
                        <a:lnSpc>
                          <a:spcPct val="119000"/>
                        </a:lnSpc>
                        <a:spcBef>
                          <a:spcPts val="165"/>
                        </a:spcBef>
                        <a:spcAft>
                          <a:spcPts val="0"/>
                        </a:spcAft>
                      </a:pPr>
                      <a:r>
                        <a:rPr lang="en-US" sz="2100" b="0" kern="1400" dirty="0">
                          <a:solidFill>
                            <a:srgbClr val="000000"/>
                          </a:solidFill>
                          <a:effectLst/>
                          <a:latin typeface="Arial"/>
                        </a:rPr>
                        <a:t>7%</a:t>
                      </a:r>
                      <a:endParaRPr lang="en-US" sz="2400" b="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33350" marR="0" indent="0" algn="l" rtl="0">
                        <a:lnSpc>
                          <a:spcPct val="119000"/>
                        </a:lnSpc>
                        <a:spcBef>
                          <a:spcPts val="165"/>
                        </a:spcBef>
                        <a:spcAft>
                          <a:spcPts val="0"/>
                        </a:spcAft>
                      </a:pPr>
                      <a:r>
                        <a:rPr lang="en-US" sz="2100" b="0" kern="1400">
                          <a:solidFill>
                            <a:srgbClr val="000000"/>
                          </a:solidFill>
                          <a:effectLst/>
                          <a:latin typeface="Arial"/>
                        </a:rPr>
                        <a:t>6%</a:t>
                      </a:r>
                      <a:endParaRPr lang="en-US" sz="2400" b="0" kern="140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4"/>
                  </a:ext>
                </a:extLst>
              </a:tr>
              <a:tr h="388172">
                <a:tc>
                  <a:txBody>
                    <a:bodyPr/>
                    <a:lstStyle/>
                    <a:p>
                      <a:pPr marL="91427" marR="0" indent="0" algn="l" rtl="0">
                        <a:lnSpc>
                          <a:spcPct val="119000"/>
                        </a:lnSpc>
                        <a:spcBef>
                          <a:spcPts val="165"/>
                        </a:spcBef>
                        <a:spcAft>
                          <a:spcPts val="0"/>
                        </a:spcAft>
                      </a:pPr>
                      <a:r>
                        <a:rPr lang="en-US" sz="2100" kern="1400" spc="-10" dirty="0">
                          <a:solidFill>
                            <a:srgbClr val="000000"/>
                          </a:solidFill>
                          <a:effectLst/>
                          <a:latin typeface="Arial"/>
                        </a:rPr>
                        <a:t>M</a:t>
                      </a:r>
                      <a:r>
                        <a:rPr lang="en-US" sz="2100" kern="1400" dirty="0">
                          <a:solidFill>
                            <a:srgbClr val="000000"/>
                          </a:solidFill>
                          <a:effectLst/>
                          <a:latin typeface="Arial"/>
                        </a:rPr>
                        <a:t>ore Than</a:t>
                      </a:r>
                      <a:r>
                        <a:rPr lang="en-US" sz="2100" kern="1400" spc="40" dirty="0">
                          <a:solidFill>
                            <a:srgbClr val="000000"/>
                          </a:solidFill>
                          <a:effectLst/>
                          <a:latin typeface="Arial"/>
                        </a:rPr>
                        <a:t> </a:t>
                      </a:r>
                      <a:r>
                        <a:rPr lang="en-US" sz="2100" kern="1400" dirty="0">
                          <a:solidFill>
                            <a:srgbClr val="000000"/>
                          </a:solidFill>
                          <a:effectLst/>
                          <a:latin typeface="Arial"/>
                        </a:rPr>
                        <a:t>15</a:t>
                      </a:r>
                      <a:r>
                        <a:rPr lang="en-US" sz="2100" kern="1400" spc="315" dirty="0">
                          <a:solidFill>
                            <a:srgbClr val="000000"/>
                          </a:solidFill>
                          <a:effectLst/>
                          <a:latin typeface="Arial"/>
                        </a:rPr>
                        <a:t> </a:t>
                      </a:r>
                      <a:r>
                        <a:rPr lang="en-US" sz="2100" kern="1400" dirty="0">
                          <a:solidFill>
                            <a:srgbClr val="000000"/>
                          </a:solidFill>
                          <a:effectLst/>
                          <a:latin typeface="Arial"/>
                        </a:rPr>
                        <a:t>Yea</a:t>
                      </a:r>
                      <a:r>
                        <a:rPr lang="en-US" sz="2100" kern="1400" spc="10" dirty="0">
                          <a:solidFill>
                            <a:srgbClr val="000000"/>
                          </a:solidFill>
                          <a:effectLst/>
                          <a:latin typeface="Arial"/>
                        </a:rPr>
                        <a:t>r</a:t>
                      </a:r>
                      <a:r>
                        <a:rPr lang="en-US" sz="2100" kern="1400" dirty="0">
                          <a:solidFill>
                            <a:srgbClr val="000000"/>
                          </a:solidFill>
                          <a:effectLst/>
                          <a:latin typeface="Arial"/>
                        </a:rPr>
                        <a:t>s</a:t>
                      </a: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86360" marR="0" indent="0" algn="l" rtl="0">
                        <a:lnSpc>
                          <a:spcPct val="119000"/>
                        </a:lnSpc>
                        <a:spcBef>
                          <a:spcPts val="165"/>
                        </a:spcBef>
                        <a:spcAft>
                          <a:spcPts val="0"/>
                        </a:spcAft>
                      </a:pPr>
                      <a:r>
                        <a:rPr lang="en-US" sz="2400" b="0" kern="1400" dirty="0">
                          <a:solidFill>
                            <a:srgbClr val="000000"/>
                          </a:solidFill>
                          <a:effectLst/>
                          <a:latin typeface="Arial"/>
                        </a:rPr>
                        <a:t>79%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86360" marR="0" indent="0" algn="l" rtl="0">
                        <a:lnSpc>
                          <a:spcPct val="119000"/>
                        </a:lnSpc>
                        <a:spcBef>
                          <a:spcPts val="165"/>
                        </a:spcBef>
                        <a:spcAft>
                          <a:spcPts val="0"/>
                        </a:spcAft>
                      </a:pPr>
                      <a:r>
                        <a:rPr lang="en-US" sz="2400" b="0" kern="1400" dirty="0">
                          <a:solidFill>
                            <a:srgbClr val="000000"/>
                          </a:solidFill>
                          <a:effectLst/>
                          <a:latin typeface="Arial"/>
                        </a:rPr>
                        <a:t>82%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86360" marR="0" indent="0" algn="l" rtl="0">
                        <a:lnSpc>
                          <a:spcPct val="119000"/>
                        </a:lnSpc>
                        <a:spcBef>
                          <a:spcPts val="165"/>
                        </a:spcBef>
                        <a:spcAft>
                          <a:spcPts val="0"/>
                        </a:spcAft>
                      </a:pPr>
                      <a:r>
                        <a:rPr lang="en-US" sz="2100" b="0" kern="1400" dirty="0">
                          <a:solidFill>
                            <a:srgbClr val="000000"/>
                          </a:solidFill>
                          <a:effectLst/>
                          <a:latin typeface="Arial"/>
                        </a:rPr>
                        <a:t>73%</a:t>
                      </a:r>
                      <a:endParaRPr lang="en-US" sz="2400" b="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86360" marR="0" indent="0" algn="l" rtl="0">
                        <a:lnSpc>
                          <a:spcPct val="119000"/>
                        </a:lnSpc>
                        <a:spcBef>
                          <a:spcPts val="165"/>
                        </a:spcBef>
                        <a:spcAft>
                          <a:spcPts val="0"/>
                        </a:spcAft>
                      </a:pPr>
                      <a:r>
                        <a:rPr lang="en-US" sz="2100" b="0" kern="1400" dirty="0">
                          <a:solidFill>
                            <a:srgbClr val="000000"/>
                          </a:solidFill>
                          <a:effectLst/>
                          <a:latin typeface="Arial"/>
                        </a:rPr>
                        <a:t>77%</a:t>
                      </a:r>
                      <a:endParaRPr lang="en-US" sz="2400" b="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86360" marR="0" indent="0" algn="l" rtl="0">
                        <a:lnSpc>
                          <a:spcPct val="119000"/>
                        </a:lnSpc>
                        <a:spcBef>
                          <a:spcPts val="165"/>
                        </a:spcBef>
                        <a:spcAft>
                          <a:spcPts val="0"/>
                        </a:spcAft>
                      </a:pPr>
                      <a:r>
                        <a:rPr lang="en-US" sz="2100" b="0" kern="1400" dirty="0">
                          <a:solidFill>
                            <a:srgbClr val="000000"/>
                          </a:solidFill>
                          <a:effectLst/>
                          <a:latin typeface="Arial"/>
                        </a:rPr>
                        <a:t>85%</a:t>
                      </a:r>
                      <a:endParaRPr lang="en-US" sz="2400" b="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
        <p:nvSpPr>
          <p:cNvPr id="6" name="Control 1"/>
          <p:cNvSpPr>
            <a:spLocks noChangeArrowheads="1" noChangeShapeType="1"/>
          </p:cNvSpPr>
          <p:nvPr/>
        </p:nvSpPr>
        <p:spPr bwMode="auto">
          <a:xfrm>
            <a:off x="7378700" y="7800975"/>
            <a:ext cx="3106738" cy="1200150"/>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31E48D62-E296-64C1-CADB-383F9E179FDA}"/>
              </a:ext>
            </a:extLst>
          </p:cNvPr>
          <p:cNvPicPr>
            <a:picLocks noChangeAspect="1"/>
          </p:cNvPicPr>
          <p:nvPr/>
        </p:nvPicPr>
        <p:blipFill>
          <a:blip r:embed="rId6"/>
          <a:stretch>
            <a:fillRect/>
          </a:stretch>
        </p:blipFill>
        <p:spPr>
          <a:xfrm>
            <a:off x="304800" y="5517733"/>
            <a:ext cx="920576" cy="975445"/>
          </a:xfrm>
          <a:prstGeom prst="rect">
            <a:avLst/>
          </a:prstGeom>
        </p:spPr>
      </p:pic>
    </p:spTree>
    <p:extLst>
      <p:ext uri="{BB962C8B-B14F-4D97-AF65-F5344CB8AC3E}">
        <p14:creationId xmlns:p14="http://schemas.microsoft.com/office/powerpoint/2010/main" val="115934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886" y="852544"/>
            <a:ext cx="2981588" cy="604787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15725253"/>
              </p:ext>
            </p:extLst>
          </p:nvPr>
        </p:nvGraphicFramePr>
        <p:xfrm>
          <a:off x="1828800" y="152400"/>
          <a:ext cx="7239001" cy="4468425"/>
        </p:xfrm>
        <a:graphic>
          <a:graphicData uri="http://schemas.openxmlformats.org/drawingml/2006/table">
            <a:tbl>
              <a:tblPr/>
              <a:tblGrid>
                <a:gridCol w="3061976">
                  <a:extLst>
                    <a:ext uri="{9D8B030D-6E8A-4147-A177-3AD203B41FA5}">
                      <a16:colId xmlns:a16="http://schemas.microsoft.com/office/drawing/2014/main" val="20000"/>
                    </a:ext>
                  </a:extLst>
                </a:gridCol>
                <a:gridCol w="835405">
                  <a:extLst>
                    <a:ext uri="{9D8B030D-6E8A-4147-A177-3AD203B41FA5}">
                      <a16:colId xmlns:a16="http://schemas.microsoft.com/office/drawing/2014/main" val="1541578492"/>
                    </a:ext>
                  </a:extLst>
                </a:gridCol>
                <a:gridCol w="835405">
                  <a:extLst>
                    <a:ext uri="{9D8B030D-6E8A-4147-A177-3AD203B41FA5}">
                      <a16:colId xmlns:a16="http://schemas.microsoft.com/office/drawing/2014/main" val="20004"/>
                    </a:ext>
                  </a:extLst>
                </a:gridCol>
                <a:gridCol w="835405">
                  <a:extLst>
                    <a:ext uri="{9D8B030D-6E8A-4147-A177-3AD203B41FA5}">
                      <a16:colId xmlns:a16="http://schemas.microsoft.com/office/drawing/2014/main" val="20001"/>
                    </a:ext>
                  </a:extLst>
                </a:gridCol>
                <a:gridCol w="835405">
                  <a:extLst>
                    <a:ext uri="{9D8B030D-6E8A-4147-A177-3AD203B41FA5}">
                      <a16:colId xmlns:a16="http://schemas.microsoft.com/office/drawing/2014/main" val="20002"/>
                    </a:ext>
                  </a:extLst>
                </a:gridCol>
                <a:gridCol w="835405">
                  <a:extLst>
                    <a:ext uri="{9D8B030D-6E8A-4147-A177-3AD203B41FA5}">
                      <a16:colId xmlns:a16="http://schemas.microsoft.com/office/drawing/2014/main" val="20003"/>
                    </a:ext>
                  </a:extLst>
                </a:gridCol>
              </a:tblGrid>
              <a:tr h="471032">
                <a:tc gridSpan="6">
                  <a:txBody>
                    <a:bodyPr/>
                    <a:lstStyle/>
                    <a:p>
                      <a:pPr marL="91427" marR="0" indent="0" algn="l" rtl="0">
                        <a:lnSpc>
                          <a:spcPts val="1600"/>
                        </a:lnSpc>
                        <a:spcBef>
                          <a:spcPts val="0"/>
                        </a:spcBef>
                        <a:spcAft>
                          <a:spcPts val="0"/>
                        </a:spcAft>
                      </a:pPr>
                      <a:endParaRPr lang="en-US" sz="2400" kern="1400" spc="-5" dirty="0">
                        <a:solidFill>
                          <a:srgbClr val="C00000"/>
                        </a:solidFill>
                        <a:effectLst/>
                        <a:latin typeface="Arial"/>
                      </a:endParaRPr>
                    </a:p>
                    <a:p>
                      <a:pPr marL="91427" marR="0" indent="0" algn="l" rtl="0">
                        <a:lnSpc>
                          <a:spcPts val="1600"/>
                        </a:lnSpc>
                        <a:spcBef>
                          <a:spcPts val="0"/>
                        </a:spcBef>
                        <a:spcAft>
                          <a:spcPts val="0"/>
                        </a:spcAft>
                      </a:pPr>
                      <a:r>
                        <a:rPr lang="en-US" sz="2400" kern="1400" spc="-5" dirty="0">
                          <a:solidFill>
                            <a:srgbClr val="C00000"/>
                          </a:solidFill>
                          <a:effectLst/>
                          <a:latin typeface="Arial"/>
                        </a:rPr>
                        <a:t>E</a:t>
                      </a:r>
                      <a:r>
                        <a:rPr lang="en-US" sz="2400" kern="1400" dirty="0">
                          <a:solidFill>
                            <a:srgbClr val="C00000"/>
                          </a:solidFill>
                          <a:effectLst/>
                          <a:latin typeface="Arial"/>
                        </a:rPr>
                        <a:t>mp</a:t>
                      </a:r>
                      <a:r>
                        <a:rPr lang="en-US" sz="2400" kern="1400" spc="-10" dirty="0">
                          <a:solidFill>
                            <a:srgbClr val="C00000"/>
                          </a:solidFill>
                          <a:effectLst/>
                          <a:latin typeface="Arial"/>
                        </a:rPr>
                        <a:t>l</a:t>
                      </a:r>
                      <a:r>
                        <a:rPr lang="en-US" sz="2400" kern="1400" spc="5" dirty="0">
                          <a:solidFill>
                            <a:srgbClr val="C00000"/>
                          </a:solidFill>
                          <a:effectLst/>
                          <a:latin typeface="Arial"/>
                        </a:rPr>
                        <a:t>o</a:t>
                      </a:r>
                      <a:r>
                        <a:rPr lang="en-US" sz="2400" kern="1400" spc="-5" dirty="0">
                          <a:solidFill>
                            <a:srgbClr val="C00000"/>
                          </a:solidFill>
                          <a:effectLst/>
                          <a:latin typeface="Arial"/>
                        </a:rPr>
                        <a:t>y</a:t>
                      </a:r>
                      <a:r>
                        <a:rPr lang="en-US" sz="2400" kern="1400" dirty="0">
                          <a:solidFill>
                            <a:srgbClr val="C00000"/>
                          </a:solidFill>
                          <a:effectLst/>
                          <a:latin typeface="Arial"/>
                        </a:rPr>
                        <a:t>m</a:t>
                      </a:r>
                      <a:r>
                        <a:rPr lang="en-US" sz="2400" kern="1400" spc="-10" dirty="0">
                          <a:solidFill>
                            <a:srgbClr val="C00000"/>
                          </a:solidFill>
                          <a:effectLst/>
                          <a:latin typeface="Arial"/>
                        </a:rPr>
                        <a:t>e</a:t>
                      </a:r>
                      <a:r>
                        <a:rPr lang="en-US" sz="2400" kern="1400" spc="5" dirty="0">
                          <a:solidFill>
                            <a:srgbClr val="C00000"/>
                          </a:solidFill>
                          <a:effectLst/>
                          <a:latin typeface="Arial"/>
                        </a:rPr>
                        <a:t>n</a:t>
                      </a:r>
                      <a:r>
                        <a:rPr lang="en-US" sz="2400" kern="1400" dirty="0">
                          <a:solidFill>
                            <a:srgbClr val="C00000"/>
                          </a:solidFill>
                          <a:effectLst/>
                          <a:latin typeface="Arial"/>
                        </a:rPr>
                        <a:t>t</a:t>
                      </a: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4363">
                <a:tc>
                  <a:txBody>
                    <a:bodyPr/>
                    <a:lstStyle/>
                    <a:p>
                      <a:pPr marR="0" indent="0" algn="l" rtl="0">
                        <a:lnSpc>
                          <a:spcPct val="119000"/>
                        </a:lnSpc>
                        <a:spcBef>
                          <a:spcPts val="0"/>
                        </a:spcBef>
                        <a:spcAft>
                          <a:spcPts val="600"/>
                        </a:spcAft>
                      </a:pPr>
                      <a:r>
                        <a:rPr lang="en-US" sz="2400" kern="1400" dirty="0">
                          <a:solidFill>
                            <a:srgbClr val="000000"/>
                          </a:solidFill>
                          <a:effectLst/>
                          <a:latin typeface="Arial"/>
                        </a:rPr>
                        <a:t> </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2022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2017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2012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20942" marR="0" indent="0" algn="l" rtl="0">
                        <a:lnSpc>
                          <a:spcPct val="119000"/>
                        </a:lnSpc>
                        <a:spcBef>
                          <a:spcPts val="165"/>
                        </a:spcBef>
                        <a:spcAft>
                          <a:spcPts val="0"/>
                        </a:spcAft>
                      </a:pPr>
                      <a:r>
                        <a:rPr lang="en-US" sz="2400" b="0" kern="1400">
                          <a:solidFill>
                            <a:srgbClr val="000000"/>
                          </a:solidFill>
                          <a:effectLst/>
                          <a:latin typeface="Arial"/>
                        </a:rPr>
                        <a:t>2007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20942" marR="0" indent="0" algn="l" rtl="0">
                        <a:lnSpc>
                          <a:spcPct val="119000"/>
                        </a:lnSpc>
                        <a:spcBef>
                          <a:spcPts val="165"/>
                        </a:spcBef>
                        <a:spcAft>
                          <a:spcPts val="0"/>
                        </a:spcAft>
                      </a:pPr>
                      <a:r>
                        <a:rPr lang="en-US" sz="2400" b="0" kern="1400">
                          <a:solidFill>
                            <a:srgbClr val="000000"/>
                          </a:solidFill>
                          <a:effectLst/>
                          <a:latin typeface="Arial"/>
                        </a:rPr>
                        <a:t>2002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1"/>
                  </a:ext>
                </a:extLst>
              </a:tr>
              <a:tr h="384363">
                <a:tc>
                  <a:txBody>
                    <a:bodyPr/>
                    <a:lstStyle/>
                    <a:p>
                      <a:pPr marL="91427" marR="0" indent="0" algn="l" rtl="0">
                        <a:lnSpc>
                          <a:spcPct val="119000"/>
                        </a:lnSpc>
                        <a:spcBef>
                          <a:spcPts val="165"/>
                        </a:spcBef>
                        <a:spcAft>
                          <a:spcPts val="0"/>
                        </a:spcAft>
                      </a:pPr>
                      <a:r>
                        <a:rPr lang="en-US" sz="2400" kern="1400" dirty="0">
                          <a:solidFill>
                            <a:srgbClr val="000000"/>
                          </a:solidFill>
                          <a:effectLst/>
                          <a:latin typeface="Arial"/>
                        </a:rPr>
                        <a:t>Self-Employed</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14%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14%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13%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59055" marR="0" indent="0" algn="l" rtl="0">
                        <a:lnSpc>
                          <a:spcPct val="119000"/>
                        </a:lnSpc>
                        <a:spcBef>
                          <a:spcPts val="165"/>
                        </a:spcBef>
                        <a:spcAft>
                          <a:spcPts val="0"/>
                        </a:spcAft>
                      </a:pPr>
                      <a:r>
                        <a:rPr lang="en-US" sz="2400" b="0" kern="1400" dirty="0">
                          <a:solidFill>
                            <a:srgbClr val="000000"/>
                          </a:solidFill>
                          <a:effectLst/>
                          <a:latin typeface="Arial"/>
                        </a:rPr>
                        <a:t>13%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59055" marR="0" indent="0" algn="l" rtl="0">
                        <a:lnSpc>
                          <a:spcPct val="119000"/>
                        </a:lnSpc>
                        <a:spcBef>
                          <a:spcPts val="165"/>
                        </a:spcBef>
                        <a:spcAft>
                          <a:spcPts val="0"/>
                        </a:spcAft>
                      </a:pPr>
                      <a:r>
                        <a:rPr lang="en-US" sz="2400" b="0" kern="1400">
                          <a:solidFill>
                            <a:srgbClr val="000000"/>
                          </a:solidFill>
                          <a:effectLst/>
                          <a:latin typeface="Arial"/>
                        </a:rPr>
                        <a:t>13%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2"/>
                  </a:ext>
                </a:extLst>
              </a:tr>
              <a:tr h="384363">
                <a:tc>
                  <a:txBody>
                    <a:bodyPr/>
                    <a:lstStyle/>
                    <a:p>
                      <a:pPr marL="91427" marR="0" indent="0" algn="l" rtl="0">
                        <a:lnSpc>
                          <a:spcPct val="119000"/>
                        </a:lnSpc>
                        <a:spcBef>
                          <a:spcPts val="165"/>
                        </a:spcBef>
                        <a:spcAft>
                          <a:spcPts val="0"/>
                        </a:spcAft>
                      </a:pPr>
                      <a:r>
                        <a:rPr lang="en-US" sz="2400" kern="1400" dirty="0">
                          <a:solidFill>
                            <a:srgbClr val="000000"/>
                          </a:solidFill>
                          <a:effectLst/>
                          <a:latin typeface="Arial"/>
                        </a:rPr>
                        <a:t>Employed</a:t>
                      </a:r>
                      <a:r>
                        <a:rPr lang="en-US" sz="2400" kern="1400" spc="75" dirty="0">
                          <a:solidFill>
                            <a:srgbClr val="000000"/>
                          </a:solidFill>
                          <a:effectLst/>
                          <a:latin typeface="Arial"/>
                        </a:rPr>
                        <a:t> </a:t>
                      </a:r>
                      <a:r>
                        <a:rPr lang="en-US" sz="2400" kern="1400" dirty="0">
                          <a:solidFill>
                            <a:srgbClr val="000000"/>
                          </a:solidFill>
                          <a:effectLst/>
                          <a:latin typeface="Arial"/>
                        </a:rPr>
                        <a:t>Full-Time</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56%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67%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60%</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59055" marR="0" indent="0" algn="l" rtl="0">
                        <a:lnSpc>
                          <a:spcPct val="119000"/>
                        </a:lnSpc>
                        <a:spcBef>
                          <a:spcPts val="165"/>
                        </a:spcBef>
                        <a:spcAft>
                          <a:spcPts val="0"/>
                        </a:spcAft>
                      </a:pPr>
                      <a:r>
                        <a:rPr lang="en-US" sz="2400" b="0" kern="1400" dirty="0">
                          <a:solidFill>
                            <a:srgbClr val="000000"/>
                          </a:solidFill>
                          <a:effectLst/>
                          <a:latin typeface="Arial"/>
                        </a:rPr>
                        <a:t>39%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59055" marR="0" indent="0" algn="l" rtl="0">
                        <a:lnSpc>
                          <a:spcPct val="119000"/>
                        </a:lnSpc>
                        <a:spcBef>
                          <a:spcPts val="165"/>
                        </a:spcBef>
                        <a:spcAft>
                          <a:spcPts val="0"/>
                        </a:spcAft>
                      </a:pPr>
                      <a:r>
                        <a:rPr lang="en-US" sz="2400" b="0" kern="1400" dirty="0">
                          <a:solidFill>
                            <a:srgbClr val="000000"/>
                          </a:solidFill>
                          <a:effectLst/>
                          <a:latin typeface="Arial"/>
                        </a:rPr>
                        <a:t>40%</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84363">
                <a:tc>
                  <a:txBody>
                    <a:bodyPr/>
                    <a:lstStyle/>
                    <a:p>
                      <a:pPr marL="91427" marR="0" indent="0" algn="l" rtl="0">
                        <a:lnSpc>
                          <a:spcPct val="119000"/>
                        </a:lnSpc>
                        <a:spcBef>
                          <a:spcPts val="165"/>
                        </a:spcBef>
                        <a:spcAft>
                          <a:spcPts val="0"/>
                        </a:spcAft>
                      </a:pPr>
                      <a:r>
                        <a:rPr lang="en-US" sz="2400" kern="1400" dirty="0">
                          <a:solidFill>
                            <a:srgbClr val="000000"/>
                          </a:solidFill>
                          <a:effectLst/>
                          <a:latin typeface="Arial"/>
                        </a:rPr>
                        <a:t>Employed</a:t>
                      </a:r>
                      <a:r>
                        <a:rPr lang="en-US" sz="2400" kern="1400" spc="75" dirty="0">
                          <a:solidFill>
                            <a:srgbClr val="000000"/>
                          </a:solidFill>
                          <a:effectLst/>
                          <a:latin typeface="Arial"/>
                        </a:rPr>
                        <a:t> </a:t>
                      </a:r>
                      <a:r>
                        <a:rPr lang="en-US" sz="2400" kern="1400" dirty="0">
                          <a:solidFill>
                            <a:srgbClr val="000000"/>
                          </a:solidFill>
                          <a:effectLst/>
                          <a:latin typeface="Arial"/>
                        </a:rPr>
                        <a:t>Part-Time</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16%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19%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23%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59055" marR="0" indent="0" algn="l" rtl="0">
                        <a:lnSpc>
                          <a:spcPct val="119000"/>
                        </a:lnSpc>
                        <a:spcBef>
                          <a:spcPts val="165"/>
                        </a:spcBef>
                        <a:spcAft>
                          <a:spcPts val="0"/>
                        </a:spcAft>
                      </a:pPr>
                      <a:r>
                        <a:rPr lang="en-US" sz="2400" b="0" kern="1400" dirty="0">
                          <a:solidFill>
                            <a:srgbClr val="000000"/>
                          </a:solidFill>
                          <a:effectLst/>
                          <a:latin typeface="Arial"/>
                        </a:rPr>
                        <a:t>12%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59055" marR="0" indent="0" algn="l" rtl="0">
                        <a:lnSpc>
                          <a:spcPct val="119000"/>
                        </a:lnSpc>
                        <a:spcBef>
                          <a:spcPts val="165"/>
                        </a:spcBef>
                        <a:spcAft>
                          <a:spcPts val="0"/>
                        </a:spcAft>
                      </a:pPr>
                      <a:r>
                        <a:rPr lang="en-US" sz="2400" b="0" kern="1400">
                          <a:solidFill>
                            <a:srgbClr val="000000"/>
                          </a:solidFill>
                          <a:effectLst/>
                          <a:latin typeface="Arial"/>
                        </a:rPr>
                        <a:t>12%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4"/>
                  </a:ext>
                </a:extLst>
              </a:tr>
              <a:tr h="683652">
                <a:tc>
                  <a:txBody>
                    <a:bodyPr/>
                    <a:lstStyle/>
                    <a:p>
                      <a:pPr marL="91427" marR="0" indent="0" algn="l" rtl="0">
                        <a:lnSpc>
                          <a:spcPct val="119000"/>
                        </a:lnSpc>
                        <a:spcBef>
                          <a:spcPts val="165"/>
                        </a:spcBef>
                        <a:spcAft>
                          <a:spcPts val="0"/>
                        </a:spcAft>
                      </a:pPr>
                      <a:r>
                        <a:rPr lang="en-US" sz="2400" kern="1400" dirty="0">
                          <a:solidFill>
                            <a:srgbClr val="000000"/>
                          </a:solidFill>
                          <a:effectLst/>
                          <a:latin typeface="Arial"/>
                        </a:rPr>
                        <a:t>Take Care</a:t>
                      </a:r>
                      <a:r>
                        <a:rPr lang="en-US" sz="2400" kern="1400" spc="290" dirty="0">
                          <a:solidFill>
                            <a:srgbClr val="000000"/>
                          </a:solidFill>
                          <a:effectLst/>
                          <a:latin typeface="Arial"/>
                        </a:rPr>
                        <a:t> </a:t>
                      </a:r>
                      <a:r>
                        <a:rPr lang="en-US" sz="2400" kern="1400" dirty="0">
                          <a:solidFill>
                            <a:srgbClr val="000000"/>
                          </a:solidFill>
                          <a:effectLst/>
                          <a:latin typeface="Arial"/>
                        </a:rPr>
                        <a:t>of</a:t>
                      </a:r>
                      <a:r>
                        <a:rPr lang="en-US" sz="2400" kern="1400" spc="15" dirty="0">
                          <a:solidFill>
                            <a:srgbClr val="000000"/>
                          </a:solidFill>
                          <a:effectLst/>
                          <a:latin typeface="Arial"/>
                        </a:rPr>
                        <a:t> H</a:t>
                      </a:r>
                      <a:r>
                        <a:rPr lang="en-US" sz="2400" kern="1400" dirty="0">
                          <a:solidFill>
                            <a:srgbClr val="000000"/>
                          </a:solidFill>
                          <a:effectLst/>
                          <a:latin typeface="Arial"/>
                        </a:rPr>
                        <a:t>ouse/Children</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60%</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56%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60%</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59055" marR="0" indent="0" algn="l" rtl="0">
                        <a:lnSpc>
                          <a:spcPct val="119000"/>
                        </a:lnSpc>
                        <a:spcBef>
                          <a:spcPts val="165"/>
                        </a:spcBef>
                        <a:spcAft>
                          <a:spcPts val="0"/>
                        </a:spcAft>
                      </a:pPr>
                      <a:r>
                        <a:rPr lang="en-US" sz="2400" b="0" kern="1400" dirty="0">
                          <a:solidFill>
                            <a:srgbClr val="000000"/>
                          </a:solidFill>
                          <a:effectLst/>
                          <a:latin typeface="Arial"/>
                        </a:rPr>
                        <a:t>23%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59055" marR="0" indent="0" algn="l" rtl="0">
                        <a:lnSpc>
                          <a:spcPct val="119000"/>
                        </a:lnSpc>
                        <a:spcBef>
                          <a:spcPts val="165"/>
                        </a:spcBef>
                        <a:spcAft>
                          <a:spcPts val="0"/>
                        </a:spcAft>
                      </a:pPr>
                      <a:r>
                        <a:rPr lang="en-US" sz="2400" b="0" kern="1400" dirty="0">
                          <a:solidFill>
                            <a:srgbClr val="000000"/>
                          </a:solidFill>
                          <a:effectLst/>
                          <a:latin typeface="Arial"/>
                        </a:rPr>
                        <a:t>20%</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5"/>
                  </a:ext>
                </a:extLst>
              </a:tr>
              <a:tr h="384363">
                <a:tc>
                  <a:txBody>
                    <a:bodyPr/>
                    <a:lstStyle/>
                    <a:p>
                      <a:pPr marL="91427" marR="0" indent="0" algn="l" rtl="0">
                        <a:lnSpc>
                          <a:spcPct val="119000"/>
                        </a:lnSpc>
                        <a:spcBef>
                          <a:spcPts val="165"/>
                        </a:spcBef>
                        <a:spcAft>
                          <a:spcPts val="0"/>
                        </a:spcAft>
                      </a:pPr>
                      <a:r>
                        <a:rPr lang="en-US" sz="2400" kern="1400" dirty="0">
                          <a:solidFill>
                            <a:srgbClr val="000000"/>
                          </a:solidFill>
                          <a:effectLst/>
                          <a:latin typeface="Arial"/>
                        </a:rPr>
                        <a:t>Student</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a:solidFill>
                            <a:srgbClr val="000000"/>
                          </a:solidFill>
                          <a:effectLst/>
                          <a:latin typeface="Arial"/>
                        </a:rPr>
                        <a:t>13%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06045" marR="0" indent="0" algn="l" rtl="0">
                        <a:lnSpc>
                          <a:spcPct val="119000"/>
                        </a:lnSpc>
                        <a:spcBef>
                          <a:spcPts val="165"/>
                        </a:spcBef>
                        <a:spcAft>
                          <a:spcPts val="0"/>
                        </a:spcAft>
                      </a:pPr>
                      <a:r>
                        <a:rPr lang="en-US" sz="2400" b="0" kern="1400" dirty="0">
                          <a:solidFill>
                            <a:srgbClr val="000000"/>
                          </a:solidFill>
                          <a:effectLst/>
                          <a:latin typeface="Arial"/>
                        </a:rPr>
                        <a:t>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06045" marR="0" indent="0" algn="l" rtl="0">
                        <a:lnSpc>
                          <a:spcPct val="119000"/>
                        </a:lnSpc>
                        <a:spcBef>
                          <a:spcPts val="165"/>
                        </a:spcBef>
                        <a:spcAft>
                          <a:spcPts val="0"/>
                        </a:spcAft>
                      </a:pPr>
                      <a:r>
                        <a:rPr lang="en-US" sz="2400" b="0" kern="1400" dirty="0">
                          <a:solidFill>
                            <a:srgbClr val="000000"/>
                          </a:solidFill>
                          <a:effectLst/>
                          <a:latin typeface="Arial"/>
                        </a:rPr>
                        <a:t>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6"/>
                  </a:ext>
                </a:extLst>
              </a:tr>
              <a:tr h="384363">
                <a:tc>
                  <a:txBody>
                    <a:bodyPr/>
                    <a:lstStyle/>
                    <a:p>
                      <a:pPr marL="91427" marR="0" indent="0" algn="l" rtl="0">
                        <a:lnSpc>
                          <a:spcPct val="119000"/>
                        </a:lnSpc>
                        <a:spcBef>
                          <a:spcPts val="165"/>
                        </a:spcBef>
                        <a:spcAft>
                          <a:spcPts val="0"/>
                        </a:spcAft>
                      </a:pPr>
                      <a:r>
                        <a:rPr lang="en-US" sz="2400" kern="1400" dirty="0">
                          <a:solidFill>
                            <a:srgbClr val="000000"/>
                          </a:solidFill>
                          <a:effectLst/>
                          <a:latin typeface="Arial"/>
                        </a:rPr>
                        <a:t>Retired</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31%</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18%</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a:solidFill>
                            <a:srgbClr val="000000"/>
                          </a:solidFill>
                          <a:effectLst/>
                          <a:latin typeface="Arial"/>
                        </a:rPr>
                        <a:t>19%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59055" marR="0" indent="0" algn="l" rtl="0">
                        <a:lnSpc>
                          <a:spcPct val="119000"/>
                        </a:lnSpc>
                        <a:spcBef>
                          <a:spcPts val="165"/>
                        </a:spcBef>
                        <a:spcAft>
                          <a:spcPts val="0"/>
                        </a:spcAft>
                      </a:pPr>
                      <a:r>
                        <a:rPr lang="en-US" sz="2400" b="0" kern="1400" dirty="0">
                          <a:solidFill>
                            <a:srgbClr val="000000"/>
                          </a:solidFill>
                          <a:effectLst/>
                          <a:latin typeface="Arial"/>
                        </a:rPr>
                        <a:t>32%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chemeClr val="accent6">
                        <a:lumMod val="20000"/>
                        <a:lumOff val="80000"/>
                      </a:schemeClr>
                    </a:solidFill>
                  </a:tcPr>
                </a:tc>
                <a:tc>
                  <a:txBody>
                    <a:bodyPr/>
                    <a:lstStyle/>
                    <a:p>
                      <a:pPr marL="59055" marR="0" indent="0" algn="l" rtl="0">
                        <a:lnSpc>
                          <a:spcPct val="119000"/>
                        </a:lnSpc>
                        <a:spcBef>
                          <a:spcPts val="165"/>
                        </a:spcBef>
                        <a:spcAft>
                          <a:spcPts val="0"/>
                        </a:spcAft>
                      </a:pPr>
                      <a:r>
                        <a:rPr lang="en-US" sz="2400" b="0" kern="1400" dirty="0">
                          <a:solidFill>
                            <a:srgbClr val="000000"/>
                          </a:solidFill>
                          <a:effectLst/>
                          <a:latin typeface="Arial"/>
                        </a:rPr>
                        <a:t>32%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384363">
                <a:tc>
                  <a:txBody>
                    <a:bodyPr/>
                    <a:lstStyle/>
                    <a:p>
                      <a:pPr marL="91427" marR="0" indent="0" algn="l" rtl="0">
                        <a:lnSpc>
                          <a:spcPct val="119000"/>
                        </a:lnSpc>
                        <a:spcBef>
                          <a:spcPts val="165"/>
                        </a:spcBef>
                        <a:spcAft>
                          <a:spcPts val="0"/>
                        </a:spcAft>
                      </a:pPr>
                      <a:r>
                        <a:rPr lang="en-US" sz="2400" kern="1400" dirty="0">
                          <a:solidFill>
                            <a:srgbClr val="000000"/>
                          </a:solidFill>
                          <a:effectLst/>
                          <a:latin typeface="Arial"/>
                        </a:rPr>
                        <a:t>Unemployed</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8%</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a:solidFill>
                            <a:srgbClr val="000000"/>
                          </a:solidFill>
                          <a:effectLst/>
                          <a:latin typeface="Arial"/>
                        </a:rPr>
                        <a:t>15%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06045" marR="0" indent="0" algn="l" rtl="0">
                        <a:lnSpc>
                          <a:spcPct val="119000"/>
                        </a:lnSpc>
                        <a:spcBef>
                          <a:spcPts val="165"/>
                        </a:spcBef>
                        <a:spcAft>
                          <a:spcPts val="0"/>
                        </a:spcAft>
                      </a:pPr>
                      <a:r>
                        <a:rPr lang="en-US" sz="2400" b="0" kern="1400">
                          <a:solidFill>
                            <a:srgbClr val="000000"/>
                          </a:solidFill>
                          <a:effectLst/>
                          <a:latin typeface="Arial"/>
                        </a:rPr>
                        <a:t>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06045" marR="0" indent="0" algn="l" rtl="0">
                        <a:lnSpc>
                          <a:spcPct val="119000"/>
                        </a:lnSpc>
                        <a:spcBef>
                          <a:spcPts val="165"/>
                        </a:spcBef>
                        <a:spcAft>
                          <a:spcPts val="0"/>
                        </a:spcAft>
                      </a:pPr>
                      <a:r>
                        <a:rPr lang="en-US" sz="2400" b="0" kern="1400" dirty="0">
                          <a:solidFill>
                            <a:srgbClr val="000000"/>
                          </a:solidFill>
                          <a:effectLst/>
                          <a:latin typeface="Arial"/>
                        </a:rPr>
                        <a:t>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8"/>
                  </a:ext>
                </a:extLst>
              </a:tr>
              <a:tr h="390536">
                <a:tc>
                  <a:txBody>
                    <a:bodyPr/>
                    <a:lstStyle/>
                    <a:p>
                      <a:pPr marL="91427" marR="0" indent="0" algn="l" rtl="0">
                        <a:lnSpc>
                          <a:spcPct val="119000"/>
                        </a:lnSpc>
                        <a:spcBef>
                          <a:spcPts val="165"/>
                        </a:spcBef>
                        <a:spcAft>
                          <a:spcPts val="0"/>
                        </a:spcAft>
                      </a:pPr>
                      <a:r>
                        <a:rPr lang="en-US" sz="2400" kern="1400" dirty="0">
                          <a:solidFill>
                            <a:srgbClr val="000000"/>
                          </a:solidFill>
                          <a:effectLst/>
                          <a:latin typeface="Arial"/>
                        </a:rPr>
                        <a:t>Other</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R="0" indent="0" algn="ctr" rtl="0">
                        <a:lnSpc>
                          <a:spcPct val="119000"/>
                        </a:lnSpc>
                        <a:spcBef>
                          <a:spcPts val="165"/>
                        </a:spcBef>
                        <a:spcAft>
                          <a:spcPts val="0"/>
                        </a:spcAft>
                      </a:pPr>
                      <a:r>
                        <a:rPr lang="en-US" sz="2400" b="0" kern="1400" dirty="0">
                          <a:solidFill>
                            <a:srgbClr val="000000"/>
                          </a:solidFill>
                          <a:effectLst/>
                          <a:latin typeface="Arial"/>
                        </a:rPr>
                        <a:t>12%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06045" marR="0" indent="0" algn="l" rtl="0">
                        <a:lnSpc>
                          <a:spcPct val="119000"/>
                        </a:lnSpc>
                        <a:spcBef>
                          <a:spcPts val="165"/>
                        </a:spcBef>
                        <a:spcAft>
                          <a:spcPts val="0"/>
                        </a:spcAft>
                      </a:pPr>
                      <a:r>
                        <a:rPr lang="en-US" sz="2400" b="0" kern="1400" dirty="0">
                          <a:solidFill>
                            <a:srgbClr val="000000"/>
                          </a:solidFill>
                          <a:effectLst/>
                          <a:latin typeface="Arial"/>
                        </a:rPr>
                        <a:t>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06045" marR="0" indent="0" algn="l" rtl="0">
                        <a:lnSpc>
                          <a:spcPct val="119000"/>
                        </a:lnSpc>
                        <a:spcBef>
                          <a:spcPts val="165"/>
                        </a:spcBef>
                        <a:spcAft>
                          <a:spcPts val="0"/>
                        </a:spcAft>
                      </a:pPr>
                      <a:r>
                        <a:rPr lang="en-US" sz="2400" b="0" kern="1400" dirty="0">
                          <a:solidFill>
                            <a:srgbClr val="000000"/>
                          </a:solidFill>
                          <a:effectLst/>
                          <a:latin typeface="Arial"/>
                        </a:rPr>
                        <a:t>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Control 5"/>
          <p:cNvSpPr>
            <a:spLocks noChangeArrowheads="1" noChangeShapeType="1"/>
          </p:cNvSpPr>
          <p:nvPr/>
        </p:nvSpPr>
        <p:spPr bwMode="auto">
          <a:xfrm>
            <a:off x="2954338" y="7999413"/>
            <a:ext cx="3308350" cy="1846262"/>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349504295"/>
              </p:ext>
            </p:extLst>
          </p:nvPr>
        </p:nvGraphicFramePr>
        <p:xfrm>
          <a:off x="1828800" y="5029200"/>
          <a:ext cx="7238998" cy="1612080"/>
        </p:xfrm>
        <a:graphic>
          <a:graphicData uri="http://schemas.openxmlformats.org/drawingml/2006/table">
            <a:tbl>
              <a:tblPr/>
              <a:tblGrid>
                <a:gridCol w="2769255">
                  <a:extLst>
                    <a:ext uri="{9D8B030D-6E8A-4147-A177-3AD203B41FA5}">
                      <a16:colId xmlns:a16="http://schemas.microsoft.com/office/drawing/2014/main" val="20000"/>
                    </a:ext>
                  </a:extLst>
                </a:gridCol>
                <a:gridCol w="853795">
                  <a:extLst>
                    <a:ext uri="{9D8B030D-6E8A-4147-A177-3AD203B41FA5}">
                      <a16:colId xmlns:a16="http://schemas.microsoft.com/office/drawing/2014/main" val="3943351619"/>
                    </a:ext>
                  </a:extLst>
                </a:gridCol>
                <a:gridCol w="853795">
                  <a:extLst>
                    <a:ext uri="{9D8B030D-6E8A-4147-A177-3AD203B41FA5}">
                      <a16:colId xmlns:a16="http://schemas.microsoft.com/office/drawing/2014/main" val="20004"/>
                    </a:ext>
                  </a:extLst>
                </a:gridCol>
                <a:gridCol w="853795">
                  <a:extLst>
                    <a:ext uri="{9D8B030D-6E8A-4147-A177-3AD203B41FA5}">
                      <a16:colId xmlns:a16="http://schemas.microsoft.com/office/drawing/2014/main" val="20001"/>
                    </a:ext>
                  </a:extLst>
                </a:gridCol>
                <a:gridCol w="853795">
                  <a:extLst>
                    <a:ext uri="{9D8B030D-6E8A-4147-A177-3AD203B41FA5}">
                      <a16:colId xmlns:a16="http://schemas.microsoft.com/office/drawing/2014/main" val="20002"/>
                    </a:ext>
                  </a:extLst>
                </a:gridCol>
                <a:gridCol w="1054563">
                  <a:extLst>
                    <a:ext uri="{9D8B030D-6E8A-4147-A177-3AD203B41FA5}">
                      <a16:colId xmlns:a16="http://schemas.microsoft.com/office/drawing/2014/main" val="20003"/>
                    </a:ext>
                  </a:extLst>
                </a:gridCol>
              </a:tblGrid>
              <a:tr h="424692">
                <a:tc gridSpan="6">
                  <a:txBody>
                    <a:bodyPr/>
                    <a:lstStyle/>
                    <a:p>
                      <a:pPr marL="91427" marR="0" indent="0" algn="l" rtl="0">
                        <a:lnSpc>
                          <a:spcPts val="1600"/>
                        </a:lnSpc>
                        <a:spcBef>
                          <a:spcPts val="0"/>
                        </a:spcBef>
                        <a:spcAft>
                          <a:spcPts val="0"/>
                        </a:spcAft>
                      </a:pPr>
                      <a:endParaRPr lang="en-US" sz="2100" kern="1400" dirty="0">
                        <a:solidFill>
                          <a:srgbClr val="329965"/>
                        </a:solidFill>
                        <a:effectLst/>
                        <a:latin typeface="Arial"/>
                      </a:endParaRPr>
                    </a:p>
                    <a:p>
                      <a:pPr marL="91427" marR="0" indent="0" algn="l" rtl="0">
                        <a:lnSpc>
                          <a:spcPts val="1600"/>
                        </a:lnSpc>
                        <a:spcBef>
                          <a:spcPts val="0"/>
                        </a:spcBef>
                        <a:spcAft>
                          <a:spcPts val="0"/>
                        </a:spcAft>
                      </a:pPr>
                      <a:r>
                        <a:rPr lang="en-US" sz="2100" kern="1400" dirty="0">
                          <a:solidFill>
                            <a:srgbClr val="329965"/>
                          </a:solidFill>
                          <a:effectLst/>
                          <a:latin typeface="Arial"/>
                        </a:rPr>
                        <a:t> </a:t>
                      </a:r>
                      <a:r>
                        <a:rPr lang="en-US" sz="2100" kern="1400" dirty="0">
                          <a:solidFill>
                            <a:srgbClr val="C00000"/>
                          </a:solidFill>
                          <a:effectLst/>
                          <a:latin typeface="Arial"/>
                        </a:rPr>
                        <a:t>W</a:t>
                      </a:r>
                      <a:r>
                        <a:rPr lang="en-US" sz="2100" kern="1400" spc="5" dirty="0">
                          <a:solidFill>
                            <a:srgbClr val="C00000"/>
                          </a:solidFill>
                          <a:effectLst/>
                          <a:latin typeface="Arial"/>
                        </a:rPr>
                        <a:t>o</a:t>
                      </a:r>
                      <a:r>
                        <a:rPr lang="en-US" sz="2100" kern="1400" dirty="0">
                          <a:solidFill>
                            <a:srgbClr val="C00000"/>
                          </a:solidFill>
                          <a:effectLst/>
                          <a:latin typeface="Arial"/>
                        </a:rPr>
                        <a:t>rk</a:t>
                      </a:r>
                      <a:r>
                        <a:rPr lang="en-US" sz="2100" kern="1400" spc="35" dirty="0">
                          <a:solidFill>
                            <a:srgbClr val="C00000"/>
                          </a:solidFill>
                          <a:effectLst/>
                          <a:latin typeface="Arial"/>
                        </a:rPr>
                        <a:t> </a:t>
                      </a:r>
                      <a:r>
                        <a:rPr lang="en-US" sz="2100" kern="1400" spc="-10" dirty="0">
                          <a:solidFill>
                            <a:srgbClr val="C00000"/>
                          </a:solidFill>
                          <a:effectLst/>
                          <a:latin typeface="Arial"/>
                        </a:rPr>
                        <a:t>L</a:t>
                      </a:r>
                      <a:r>
                        <a:rPr lang="en-US" sz="2100" kern="1400" spc="5" dirty="0">
                          <a:solidFill>
                            <a:srgbClr val="C00000"/>
                          </a:solidFill>
                          <a:effectLst/>
                          <a:latin typeface="Arial"/>
                        </a:rPr>
                        <a:t>o</a:t>
                      </a:r>
                      <a:r>
                        <a:rPr lang="en-US" sz="2100" kern="1400" dirty="0">
                          <a:solidFill>
                            <a:srgbClr val="C00000"/>
                          </a:solidFill>
                          <a:effectLst/>
                          <a:latin typeface="Arial"/>
                        </a:rPr>
                        <a:t>c</a:t>
                      </a:r>
                      <a:r>
                        <a:rPr lang="en-US" sz="2100" kern="1400" spc="-10" dirty="0">
                          <a:solidFill>
                            <a:srgbClr val="C00000"/>
                          </a:solidFill>
                          <a:effectLst/>
                          <a:latin typeface="Arial"/>
                        </a:rPr>
                        <a:t>a</a:t>
                      </a:r>
                      <a:r>
                        <a:rPr lang="en-US" sz="2100" kern="1400" dirty="0">
                          <a:solidFill>
                            <a:srgbClr val="C00000"/>
                          </a:solidFill>
                          <a:effectLst/>
                          <a:latin typeface="Arial"/>
                        </a:rPr>
                        <a:t>ti</a:t>
                      </a:r>
                      <a:r>
                        <a:rPr lang="en-US" sz="2100" kern="1400" spc="-5" dirty="0">
                          <a:solidFill>
                            <a:srgbClr val="C00000"/>
                          </a:solidFill>
                          <a:effectLst/>
                          <a:latin typeface="Arial"/>
                        </a:rPr>
                        <a:t>o</a:t>
                      </a:r>
                      <a:r>
                        <a:rPr lang="en-US" sz="2100" kern="1400" dirty="0">
                          <a:solidFill>
                            <a:srgbClr val="C00000"/>
                          </a:solidFill>
                          <a:effectLst/>
                          <a:latin typeface="Arial"/>
                        </a:rPr>
                        <a:t>n</a:t>
                      </a: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253">
                <a:tc>
                  <a:txBody>
                    <a:bodyPr/>
                    <a:lstStyle/>
                    <a:p>
                      <a:pPr marR="0" indent="0" algn="l" rtl="0">
                        <a:lnSpc>
                          <a:spcPct val="119000"/>
                        </a:lnSpc>
                        <a:spcBef>
                          <a:spcPts val="0"/>
                        </a:spcBef>
                        <a:spcAft>
                          <a:spcPts val="600"/>
                        </a:spcAft>
                      </a:pPr>
                      <a:r>
                        <a:rPr lang="en-US" sz="2100" kern="1400" dirty="0">
                          <a:solidFill>
                            <a:srgbClr val="000000"/>
                          </a:solidFill>
                          <a:effectLst/>
                          <a:latin typeface="Arial"/>
                        </a:rPr>
                        <a:t> </a:t>
                      </a: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48247" marR="0" indent="0" algn="l" rtl="0">
                        <a:lnSpc>
                          <a:spcPct val="119000"/>
                        </a:lnSpc>
                        <a:spcBef>
                          <a:spcPts val="80"/>
                        </a:spcBef>
                        <a:spcAft>
                          <a:spcPts val="0"/>
                        </a:spcAft>
                      </a:pPr>
                      <a:r>
                        <a:rPr lang="en-US" sz="2400" b="0" kern="1400" dirty="0">
                          <a:solidFill>
                            <a:schemeClr val="tx1"/>
                          </a:solidFill>
                          <a:effectLst/>
                          <a:latin typeface="Arial"/>
                        </a:rPr>
                        <a:t>2022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48247" marR="0" indent="0" algn="l" rtl="0">
                        <a:lnSpc>
                          <a:spcPct val="119000"/>
                        </a:lnSpc>
                        <a:spcBef>
                          <a:spcPts val="80"/>
                        </a:spcBef>
                        <a:spcAft>
                          <a:spcPts val="0"/>
                        </a:spcAft>
                      </a:pPr>
                      <a:r>
                        <a:rPr lang="en-US" sz="2400" b="0" kern="1400" dirty="0">
                          <a:solidFill>
                            <a:schemeClr val="tx1"/>
                          </a:solidFill>
                          <a:effectLst/>
                          <a:latin typeface="Arial"/>
                        </a:rPr>
                        <a:t>2017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48247" marR="0" indent="0" algn="l" rtl="0">
                        <a:lnSpc>
                          <a:spcPct val="119000"/>
                        </a:lnSpc>
                        <a:spcBef>
                          <a:spcPts val="80"/>
                        </a:spcBef>
                        <a:spcAft>
                          <a:spcPts val="0"/>
                        </a:spcAft>
                      </a:pPr>
                      <a:r>
                        <a:rPr lang="en-US" sz="2100" b="0" kern="1400" dirty="0">
                          <a:solidFill>
                            <a:schemeClr val="tx1"/>
                          </a:solidFill>
                          <a:effectLst/>
                          <a:latin typeface="Arial"/>
                        </a:rPr>
                        <a:t>2012</a:t>
                      </a:r>
                      <a:endParaRPr lang="en-US" sz="2400" b="0" kern="1400" dirty="0">
                        <a:solidFill>
                          <a:schemeClr val="tx1"/>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48247" marR="0" indent="0" algn="l" rtl="0">
                        <a:lnSpc>
                          <a:spcPct val="119000"/>
                        </a:lnSpc>
                        <a:spcBef>
                          <a:spcPts val="80"/>
                        </a:spcBef>
                        <a:spcAft>
                          <a:spcPts val="0"/>
                        </a:spcAft>
                      </a:pPr>
                      <a:r>
                        <a:rPr lang="en-US" sz="2100" b="0" kern="1400">
                          <a:solidFill>
                            <a:schemeClr val="tx1"/>
                          </a:solidFill>
                          <a:effectLst/>
                          <a:latin typeface="Arial"/>
                        </a:rPr>
                        <a:t>2007</a:t>
                      </a:r>
                      <a:endParaRPr lang="en-US" sz="2400" b="0" kern="1400">
                        <a:solidFill>
                          <a:schemeClr val="tx1"/>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48247" marR="0" indent="0" algn="l" rtl="0">
                        <a:lnSpc>
                          <a:spcPct val="119000"/>
                        </a:lnSpc>
                        <a:spcBef>
                          <a:spcPts val="80"/>
                        </a:spcBef>
                        <a:spcAft>
                          <a:spcPts val="0"/>
                        </a:spcAft>
                      </a:pPr>
                      <a:r>
                        <a:rPr lang="en-US" sz="2100" b="0" kern="1400">
                          <a:solidFill>
                            <a:schemeClr val="tx1"/>
                          </a:solidFill>
                          <a:effectLst/>
                          <a:latin typeface="Arial"/>
                        </a:rPr>
                        <a:t>2002</a:t>
                      </a:r>
                      <a:endParaRPr lang="en-US" sz="2400" b="0" kern="1400">
                        <a:solidFill>
                          <a:schemeClr val="tx1"/>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1"/>
                  </a:ext>
                </a:extLst>
              </a:tr>
              <a:tr h="381253">
                <a:tc>
                  <a:txBody>
                    <a:bodyPr/>
                    <a:lstStyle/>
                    <a:p>
                      <a:pPr marL="91427" marR="0" indent="0" algn="l" rtl="0">
                        <a:lnSpc>
                          <a:spcPct val="119000"/>
                        </a:lnSpc>
                        <a:spcBef>
                          <a:spcPts val="80"/>
                        </a:spcBef>
                        <a:spcAft>
                          <a:spcPts val="0"/>
                        </a:spcAft>
                      </a:pPr>
                      <a:r>
                        <a:rPr lang="en-US" sz="2100" kern="1400" dirty="0">
                          <a:solidFill>
                            <a:srgbClr val="000000"/>
                          </a:solidFill>
                          <a:effectLst/>
                          <a:latin typeface="Arial"/>
                        </a:rPr>
                        <a:t>Inside</a:t>
                      </a:r>
                      <a:r>
                        <a:rPr lang="en-US" sz="2100" kern="1400" spc="-35" dirty="0">
                          <a:solidFill>
                            <a:srgbClr val="000000"/>
                          </a:solidFill>
                          <a:effectLst/>
                          <a:latin typeface="Arial"/>
                        </a:rPr>
                        <a:t> </a:t>
                      </a:r>
                      <a:r>
                        <a:rPr lang="en-US" sz="2100" kern="1400" dirty="0">
                          <a:solidFill>
                            <a:srgbClr val="000000"/>
                          </a:solidFill>
                          <a:effectLst/>
                          <a:latin typeface="Arial"/>
                        </a:rPr>
                        <a:t>the</a:t>
                      </a:r>
                      <a:r>
                        <a:rPr lang="en-US" sz="2100" kern="1400" spc="60" dirty="0">
                          <a:solidFill>
                            <a:srgbClr val="000000"/>
                          </a:solidFill>
                          <a:effectLst/>
                          <a:latin typeface="Arial"/>
                        </a:rPr>
                        <a:t> </a:t>
                      </a:r>
                      <a:r>
                        <a:rPr lang="en-US" sz="2100" kern="1400" dirty="0">
                          <a:solidFill>
                            <a:srgbClr val="000000"/>
                          </a:solidFill>
                          <a:effectLst/>
                          <a:latin typeface="Arial"/>
                        </a:rPr>
                        <a:t>County</a:t>
                      </a: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86360" marR="0" indent="0" algn="l" rtl="0">
                        <a:lnSpc>
                          <a:spcPct val="119000"/>
                        </a:lnSpc>
                        <a:spcBef>
                          <a:spcPts val="80"/>
                        </a:spcBef>
                        <a:spcAft>
                          <a:spcPts val="0"/>
                        </a:spcAft>
                      </a:pPr>
                      <a:r>
                        <a:rPr lang="en-US" sz="2400" b="0" kern="1400" dirty="0">
                          <a:solidFill>
                            <a:schemeClr val="tx1"/>
                          </a:solidFill>
                          <a:effectLst/>
                          <a:latin typeface="Arial"/>
                        </a:rPr>
                        <a:t>54%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86360" marR="0" indent="0" algn="l" rtl="0">
                        <a:lnSpc>
                          <a:spcPct val="119000"/>
                        </a:lnSpc>
                        <a:spcBef>
                          <a:spcPts val="80"/>
                        </a:spcBef>
                        <a:spcAft>
                          <a:spcPts val="0"/>
                        </a:spcAft>
                      </a:pPr>
                      <a:r>
                        <a:rPr lang="en-US" sz="2400" b="0" kern="1400" dirty="0">
                          <a:solidFill>
                            <a:schemeClr val="tx1"/>
                          </a:solidFill>
                          <a:effectLst/>
                          <a:latin typeface="Arial"/>
                        </a:rPr>
                        <a:t>83%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86360" marR="0" indent="0" algn="l" rtl="0">
                        <a:lnSpc>
                          <a:spcPct val="119000"/>
                        </a:lnSpc>
                        <a:spcBef>
                          <a:spcPts val="80"/>
                        </a:spcBef>
                        <a:spcAft>
                          <a:spcPts val="0"/>
                        </a:spcAft>
                      </a:pPr>
                      <a:r>
                        <a:rPr lang="en-US" sz="2100" b="0" kern="1400" dirty="0">
                          <a:solidFill>
                            <a:schemeClr val="tx1"/>
                          </a:solidFill>
                          <a:effectLst/>
                          <a:latin typeface="Arial"/>
                        </a:rPr>
                        <a:t>87%</a:t>
                      </a:r>
                      <a:endParaRPr lang="en-US" sz="2400" b="0" kern="1400" dirty="0">
                        <a:solidFill>
                          <a:schemeClr val="tx1"/>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86360" marR="0" indent="0" algn="l" rtl="0">
                        <a:lnSpc>
                          <a:spcPct val="119000"/>
                        </a:lnSpc>
                        <a:spcBef>
                          <a:spcPts val="80"/>
                        </a:spcBef>
                        <a:spcAft>
                          <a:spcPts val="0"/>
                        </a:spcAft>
                      </a:pPr>
                      <a:r>
                        <a:rPr lang="en-US" sz="2100" b="0" kern="1400" dirty="0">
                          <a:solidFill>
                            <a:schemeClr val="tx1"/>
                          </a:solidFill>
                          <a:effectLst/>
                          <a:latin typeface="Arial"/>
                        </a:rPr>
                        <a:t>84%</a:t>
                      </a:r>
                      <a:endParaRPr lang="en-US" sz="2400" b="0" kern="1400" dirty="0">
                        <a:solidFill>
                          <a:schemeClr val="tx1"/>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86360" marR="0" indent="0" algn="l" rtl="0">
                        <a:lnSpc>
                          <a:spcPct val="119000"/>
                        </a:lnSpc>
                        <a:spcBef>
                          <a:spcPts val="80"/>
                        </a:spcBef>
                        <a:spcAft>
                          <a:spcPts val="0"/>
                        </a:spcAft>
                      </a:pPr>
                      <a:r>
                        <a:rPr lang="en-US" sz="2100" b="0" kern="1400" dirty="0">
                          <a:solidFill>
                            <a:schemeClr val="tx1"/>
                          </a:solidFill>
                          <a:effectLst/>
                          <a:latin typeface="Arial"/>
                        </a:rPr>
                        <a:t>72%</a:t>
                      </a:r>
                      <a:endParaRPr lang="en-US" sz="2400" b="0" kern="1400" dirty="0">
                        <a:solidFill>
                          <a:schemeClr val="tx1"/>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81253">
                <a:tc>
                  <a:txBody>
                    <a:bodyPr/>
                    <a:lstStyle/>
                    <a:p>
                      <a:pPr marL="91427" marR="0" indent="0" algn="l" rtl="0">
                        <a:lnSpc>
                          <a:spcPct val="119000"/>
                        </a:lnSpc>
                        <a:spcBef>
                          <a:spcPts val="80"/>
                        </a:spcBef>
                        <a:spcAft>
                          <a:spcPts val="0"/>
                        </a:spcAft>
                      </a:pPr>
                      <a:r>
                        <a:rPr lang="en-US" sz="2100" kern="1400" dirty="0">
                          <a:solidFill>
                            <a:srgbClr val="000000"/>
                          </a:solidFill>
                          <a:effectLst/>
                          <a:latin typeface="Arial"/>
                        </a:rPr>
                        <a:t>Outside</a:t>
                      </a:r>
                      <a:r>
                        <a:rPr lang="en-US" sz="2100" kern="1400" spc="-115" dirty="0">
                          <a:solidFill>
                            <a:srgbClr val="000000"/>
                          </a:solidFill>
                          <a:effectLst/>
                          <a:latin typeface="Arial"/>
                        </a:rPr>
                        <a:t> </a:t>
                      </a:r>
                      <a:r>
                        <a:rPr lang="en-US" sz="2100" kern="1400" dirty="0">
                          <a:solidFill>
                            <a:srgbClr val="000000"/>
                          </a:solidFill>
                          <a:effectLst/>
                          <a:latin typeface="Arial"/>
                        </a:rPr>
                        <a:t>the</a:t>
                      </a:r>
                      <a:r>
                        <a:rPr lang="en-US" sz="2100" kern="1400" spc="80" dirty="0">
                          <a:solidFill>
                            <a:srgbClr val="000000"/>
                          </a:solidFill>
                          <a:effectLst/>
                          <a:latin typeface="Arial"/>
                        </a:rPr>
                        <a:t> </a:t>
                      </a:r>
                      <a:r>
                        <a:rPr lang="en-US" sz="2100" kern="1400" dirty="0">
                          <a:solidFill>
                            <a:srgbClr val="000000"/>
                          </a:solidFill>
                          <a:effectLst/>
                          <a:latin typeface="Arial"/>
                        </a:rPr>
                        <a:t>County</a:t>
                      </a:r>
                      <a:endParaRPr lang="en-US" sz="24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86360" marR="0" indent="0" algn="l" rtl="0">
                        <a:lnSpc>
                          <a:spcPct val="119000"/>
                        </a:lnSpc>
                        <a:spcBef>
                          <a:spcPts val="80"/>
                        </a:spcBef>
                        <a:spcAft>
                          <a:spcPts val="0"/>
                        </a:spcAft>
                      </a:pPr>
                      <a:r>
                        <a:rPr lang="en-US" sz="2400" b="0" kern="1400" dirty="0">
                          <a:solidFill>
                            <a:schemeClr val="tx1"/>
                          </a:solidFill>
                          <a:effectLst/>
                          <a:latin typeface="Arial"/>
                        </a:rPr>
                        <a:t>14%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86360" marR="0" indent="0" algn="l" rtl="0">
                        <a:lnSpc>
                          <a:spcPct val="119000"/>
                        </a:lnSpc>
                        <a:spcBef>
                          <a:spcPts val="80"/>
                        </a:spcBef>
                        <a:spcAft>
                          <a:spcPts val="0"/>
                        </a:spcAft>
                      </a:pPr>
                      <a:r>
                        <a:rPr lang="en-US" sz="2400" b="0" kern="1400" dirty="0">
                          <a:solidFill>
                            <a:schemeClr val="tx1"/>
                          </a:solidFill>
                          <a:effectLst/>
                          <a:latin typeface="Arial"/>
                        </a:rPr>
                        <a:t>17%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86360" marR="0" indent="0" algn="l" rtl="0">
                        <a:lnSpc>
                          <a:spcPct val="119000"/>
                        </a:lnSpc>
                        <a:spcBef>
                          <a:spcPts val="80"/>
                        </a:spcBef>
                        <a:spcAft>
                          <a:spcPts val="0"/>
                        </a:spcAft>
                      </a:pPr>
                      <a:r>
                        <a:rPr lang="en-US" sz="2100" b="0" kern="1400" dirty="0">
                          <a:solidFill>
                            <a:schemeClr val="tx1"/>
                          </a:solidFill>
                          <a:effectLst/>
                          <a:latin typeface="Arial"/>
                        </a:rPr>
                        <a:t>13%</a:t>
                      </a:r>
                      <a:endParaRPr lang="en-US" sz="2400" b="0" kern="1400" dirty="0">
                        <a:solidFill>
                          <a:schemeClr val="tx1"/>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86360" marR="0" indent="0" algn="l" rtl="0">
                        <a:lnSpc>
                          <a:spcPct val="119000"/>
                        </a:lnSpc>
                        <a:spcBef>
                          <a:spcPts val="80"/>
                        </a:spcBef>
                        <a:spcAft>
                          <a:spcPts val="0"/>
                        </a:spcAft>
                      </a:pPr>
                      <a:r>
                        <a:rPr lang="en-US" sz="2100" b="0" kern="1400" dirty="0">
                          <a:solidFill>
                            <a:schemeClr val="tx1"/>
                          </a:solidFill>
                          <a:effectLst/>
                          <a:latin typeface="Arial"/>
                        </a:rPr>
                        <a:t>16%</a:t>
                      </a:r>
                      <a:endParaRPr lang="en-US" sz="2400" b="0" kern="1400" dirty="0">
                        <a:solidFill>
                          <a:schemeClr val="tx1"/>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86360" marR="0" indent="0" algn="l" rtl="0">
                        <a:lnSpc>
                          <a:spcPct val="119000"/>
                        </a:lnSpc>
                        <a:spcBef>
                          <a:spcPts val="80"/>
                        </a:spcBef>
                        <a:spcAft>
                          <a:spcPts val="0"/>
                        </a:spcAft>
                      </a:pPr>
                      <a:r>
                        <a:rPr lang="en-US" sz="2100" b="0" kern="1400" dirty="0">
                          <a:solidFill>
                            <a:schemeClr val="tx1"/>
                          </a:solidFill>
                          <a:effectLst/>
                          <a:latin typeface="Arial"/>
                        </a:rPr>
                        <a:t>28%</a:t>
                      </a:r>
                      <a:endParaRPr lang="en-US" sz="2400" b="0" kern="1400" dirty="0">
                        <a:solidFill>
                          <a:schemeClr val="tx1"/>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Control 1"/>
          <p:cNvSpPr>
            <a:spLocks noChangeArrowheads="1" noChangeShapeType="1"/>
          </p:cNvSpPr>
          <p:nvPr/>
        </p:nvSpPr>
        <p:spPr bwMode="auto">
          <a:xfrm>
            <a:off x="-523875" y="10582275"/>
            <a:ext cx="3344863" cy="77946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382564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31F0FA-1819-47D8-A93D-D3D7C51ABF4D}"/>
              </a:ext>
            </a:extLst>
          </p:cNvPr>
          <p:cNvPicPr>
            <a:picLocks noChangeAspect="1"/>
          </p:cNvPicPr>
          <p:nvPr/>
        </p:nvPicPr>
        <p:blipFill>
          <a:blip r:embed="rId3"/>
          <a:stretch>
            <a:fillRect/>
          </a:stretch>
        </p:blipFill>
        <p:spPr>
          <a:xfrm>
            <a:off x="1981200" y="381000"/>
            <a:ext cx="6471533" cy="8332284"/>
          </a:xfrm>
          <a:prstGeom prst="rect">
            <a:avLst/>
          </a:prstGeom>
        </p:spPr>
      </p:pic>
      <p:graphicFrame>
        <p:nvGraphicFramePr>
          <p:cNvPr id="2" name="Table 1">
            <a:extLst>
              <a:ext uri="{FF2B5EF4-FFF2-40B4-BE49-F238E27FC236}">
                <a16:creationId xmlns:a16="http://schemas.microsoft.com/office/drawing/2014/main" id="{41FF0FE9-0A0F-5BD5-BDE4-D260D283ACE1}"/>
              </a:ext>
            </a:extLst>
          </p:cNvPr>
          <p:cNvGraphicFramePr>
            <a:graphicFrameLocks noGrp="1"/>
          </p:cNvGraphicFramePr>
          <p:nvPr>
            <p:extLst>
              <p:ext uri="{D42A27DB-BD31-4B8C-83A1-F6EECF244321}">
                <p14:modId xmlns:p14="http://schemas.microsoft.com/office/powerpoint/2010/main" val="3199166978"/>
              </p:ext>
            </p:extLst>
          </p:nvPr>
        </p:nvGraphicFramePr>
        <p:xfrm>
          <a:off x="2160803" y="3399312"/>
          <a:ext cx="5001997" cy="3352801"/>
        </p:xfrm>
        <a:graphic>
          <a:graphicData uri="http://schemas.openxmlformats.org/drawingml/2006/table">
            <a:tbl>
              <a:tblPr>
                <a:tableStyleId>{5C22544A-7EE6-4342-B048-85BDC9FD1C3A}</a:tableStyleId>
              </a:tblPr>
              <a:tblGrid>
                <a:gridCol w="3262171">
                  <a:extLst>
                    <a:ext uri="{9D8B030D-6E8A-4147-A177-3AD203B41FA5}">
                      <a16:colId xmlns:a16="http://schemas.microsoft.com/office/drawing/2014/main" val="2913145405"/>
                    </a:ext>
                  </a:extLst>
                </a:gridCol>
                <a:gridCol w="869913">
                  <a:extLst>
                    <a:ext uri="{9D8B030D-6E8A-4147-A177-3AD203B41FA5}">
                      <a16:colId xmlns:a16="http://schemas.microsoft.com/office/drawing/2014/main" val="1005264423"/>
                    </a:ext>
                  </a:extLst>
                </a:gridCol>
                <a:gridCol w="869913">
                  <a:extLst>
                    <a:ext uri="{9D8B030D-6E8A-4147-A177-3AD203B41FA5}">
                      <a16:colId xmlns:a16="http://schemas.microsoft.com/office/drawing/2014/main" val="430745867"/>
                    </a:ext>
                  </a:extLst>
                </a:gridCol>
              </a:tblGrid>
              <a:tr h="366189">
                <a:tc>
                  <a:txBody>
                    <a:bodyPr/>
                    <a:lstStyle/>
                    <a:p>
                      <a:pPr algn="ctr" fontAlgn="b"/>
                      <a:r>
                        <a:rPr lang="en-US" sz="2000" u="none" strike="noStrike" dirty="0">
                          <a:effectLst/>
                          <a:latin typeface="Arial Rounded MT Bold" panose="020F0704030504030204" pitchFamily="34" charset="0"/>
                        </a:rPr>
                        <a:t>2022 Answer Choices</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tc gridSpan="2">
                  <a:txBody>
                    <a:bodyPr/>
                    <a:lstStyle/>
                    <a:p>
                      <a:pPr algn="ctr" fontAlgn="b"/>
                      <a:r>
                        <a:rPr lang="en-US" sz="2000" u="none" strike="noStrike">
                          <a:effectLst/>
                          <a:latin typeface="Arial Rounded MT Bold" panose="020F0704030504030204" pitchFamily="34" charset="0"/>
                        </a:rPr>
                        <a:t>Responses</a:t>
                      </a:r>
                      <a:endParaRPr lang="en-US" sz="2000" b="0" i="0" u="none" strike="noStrike">
                        <a:solidFill>
                          <a:srgbClr val="333333"/>
                        </a:solidFill>
                        <a:effectLst/>
                        <a:latin typeface="Arial Rounded MT Bold" panose="020F070403050403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1127433002"/>
                  </a:ext>
                </a:extLst>
              </a:tr>
              <a:tr h="401343">
                <a:tc>
                  <a:txBody>
                    <a:bodyPr/>
                    <a:lstStyle/>
                    <a:p>
                      <a:pPr algn="l" fontAlgn="b"/>
                      <a:r>
                        <a:rPr lang="en-US" sz="2000" u="none" strike="noStrike" dirty="0">
                          <a:effectLst/>
                          <a:latin typeface="Arial Rounded MT Bold" panose="020F0704030504030204" pitchFamily="34" charset="0"/>
                        </a:rPr>
                        <a:t>Inside of Indiana County</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ctr" fontAlgn="b"/>
                      <a:r>
                        <a:rPr lang="en-US" sz="2000" u="none" strike="noStrike" dirty="0">
                          <a:effectLst/>
                          <a:latin typeface="Arial Rounded MT Bold" panose="020F0704030504030204" pitchFamily="34" charset="0"/>
                        </a:rPr>
                        <a:t>54%</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ctr" fontAlgn="b"/>
                      <a:r>
                        <a:rPr lang="en-US" sz="2000" u="none" strike="noStrike" dirty="0">
                          <a:effectLst/>
                          <a:latin typeface="Arial Rounded MT Bold" panose="020F0704030504030204" pitchFamily="34" charset="0"/>
                        </a:rPr>
                        <a:t>991</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extLst>
                  <a:ext uri="{0D108BD9-81ED-4DB2-BD59-A6C34878D82A}">
                    <a16:rowId xmlns:a16="http://schemas.microsoft.com/office/drawing/2014/main" val="1921909909"/>
                  </a:ext>
                </a:extLst>
              </a:tr>
              <a:tr h="418654">
                <a:tc>
                  <a:txBody>
                    <a:bodyPr/>
                    <a:lstStyle/>
                    <a:p>
                      <a:pPr algn="l" fontAlgn="b"/>
                      <a:r>
                        <a:rPr lang="en-US" sz="2000" u="none" strike="noStrike" dirty="0">
                          <a:effectLst/>
                          <a:latin typeface="Arial Rounded MT Bold" panose="020F0704030504030204" pitchFamily="34" charset="0"/>
                        </a:rPr>
                        <a:t>Outside of Indiana County</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ctr" fontAlgn="b"/>
                      <a:r>
                        <a:rPr lang="en-US" sz="2000" u="none" strike="noStrike" dirty="0">
                          <a:effectLst/>
                          <a:latin typeface="Arial Rounded MT Bold" panose="020F0704030504030204" pitchFamily="34" charset="0"/>
                        </a:rPr>
                        <a:t>14%</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ctr" fontAlgn="b"/>
                      <a:r>
                        <a:rPr lang="en-US" sz="2000" u="none" strike="noStrike" dirty="0">
                          <a:effectLst/>
                          <a:latin typeface="Arial Rounded MT Bold" panose="020F0704030504030204" pitchFamily="34" charset="0"/>
                        </a:rPr>
                        <a:t>237</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extLst>
                  <a:ext uri="{0D108BD9-81ED-4DB2-BD59-A6C34878D82A}">
                    <a16:rowId xmlns:a16="http://schemas.microsoft.com/office/drawing/2014/main" val="116380760"/>
                  </a:ext>
                </a:extLst>
              </a:tr>
              <a:tr h="722205">
                <a:tc>
                  <a:txBody>
                    <a:bodyPr/>
                    <a:lstStyle/>
                    <a:p>
                      <a:pPr algn="l" fontAlgn="b"/>
                      <a:r>
                        <a:rPr lang="en-US" sz="2000" u="none" strike="noStrike" dirty="0">
                          <a:effectLst/>
                          <a:latin typeface="Arial Rounded MT Bold" panose="020F0704030504030204" pitchFamily="34" charset="0"/>
                        </a:rPr>
                        <a:t>Work remotely all of the time</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ctr" fontAlgn="b"/>
                      <a:r>
                        <a:rPr lang="en-US" sz="2000" u="none" strike="noStrike" dirty="0">
                          <a:effectLst/>
                          <a:latin typeface="Arial Rounded MT Bold" panose="020F0704030504030204" pitchFamily="34" charset="0"/>
                        </a:rPr>
                        <a:t>3%</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ctr" fontAlgn="b"/>
                      <a:r>
                        <a:rPr lang="en-US" sz="2000" u="none" strike="noStrike" dirty="0">
                          <a:effectLst/>
                          <a:latin typeface="Arial Rounded MT Bold" panose="020F0704030504030204" pitchFamily="34" charset="0"/>
                        </a:rPr>
                        <a:t>59</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extLst>
                  <a:ext uri="{0D108BD9-81ED-4DB2-BD59-A6C34878D82A}">
                    <a16:rowId xmlns:a16="http://schemas.microsoft.com/office/drawing/2014/main" val="1170450845"/>
                  </a:ext>
                </a:extLst>
              </a:tr>
              <a:tr h="722205">
                <a:tc>
                  <a:txBody>
                    <a:bodyPr/>
                    <a:lstStyle/>
                    <a:p>
                      <a:pPr algn="l" fontAlgn="b"/>
                      <a:r>
                        <a:rPr lang="en-US" sz="2000" u="none" strike="noStrike" dirty="0">
                          <a:effectLst/>
                          <a:latin typeface="Arial Rounded MT Bold" panose="020F0704030504030204" pitchFamily="34" charset="0"/>
                        </a:rPr>
                        <a:t>Work remotely part of the time</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ctr" fontAlgn="b"/>
                      <a:r>
                        <a:rPr lang="en-US" sz="2000" u="none" strike="noStrike" dirty="0">
                          <a:effectLst/>
                          <a:latin typeface="Arial Rounded MT Bold" panose="020F0704030504030204" pitchFamily="34" charset="0"/>
                        </a:rPr>
                        <a:t>3%</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ctr" fontAlgn="b"/>
                      <a:r>
                        <a:rPr lang="en-US" sz="2000" u="none" strike="noStrike" dirty="0">
                          <a:effectLst/>
                          <a:latin typeface="Arial Rounded MT Bold" panose="020F0704030504030204" pitchFamily="34" charset="0"/>
                        </a:rPr>
                        <a:t>62</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extLst>
                  <a:ext uri="{0D108BD9-81ED-4DB2-BD59-A6C34878D82A}">
                    <a16:rowId xmlns:a16="http://schemas.microsoft.com/office/drawing/2014/main" val="3875140900"/>
                  </a:ext>
                </a:extLst>
              </a:tr>
              <a:tr h="722205">
                <a:tc>
                  <a:txBody>
                    <a:bodyPr/>
                    <a:lstStyle/>
                    <a:p>
                      <a:pPr algn="l" fontAlgn="b"/>
                      <a:r>
                        <a:rPr lang="en-US" sz="2000" u="none" strike="noStrike" dirty="0">
                          <a:effectLst/>
                          <a:latin typeface="Arial Rounded MT Bold" panose="020F0704030504030204" pitchFamily="34" charset="0"/>
                        </a:rPr>
                        <a:t>Not Applicable</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ctr" fontAlgn="b"/>
                      <a:r>
                        <a:rPr lang="en-US" sz="2000" u="none" strike="noStrike" dirty="0">
                          <a:effectLst/>
                          <a:latin typeface="Arial Rounded MT Bold" panose="020F0704030504030204" pitchFamily="34" charset="0"/>
                        </a:rPr>
                        <a:t>31%</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tc>
                  <a:txBody>
                    <a:bodyPr/>
                    <a:lstStyle/>
                    <a:p>
                      <a:pPr algn="ctr" fontAlgn="b"/>
                      <a:r>
                        <a:rPr lang="en-US" sz="2000" u="none" strike="noStrike" dirty="0">
                          <a:effectLst/>
                          <a:latin typeface="Arial Rounded MT Bold" panose="020F0704030504030204" pitchFamily="34" charset="0"/>
                        </a:rPr>
                        <a:t>570</a:t>
                      </a:r>
                      <a:endParaRPr lang="en-US" sz="2000" b="0" i="0" u="none" strike="noStrike" dirty="0">
                        <a:solidFill>
                          <a:srgbClr val="333333"/>
                        </a:solidFill>
                        <a:effectLst/>
                        <a:latin typeface="Arial Rounded MT Bold" panose="020F0704030504030204" pitchFamily="34" charset="0"/>
                      </a:endParaRPr>
                    </a:p>
                  </a:txBody>
                  <a:tcPr marL="6350" marR="6350" marT="6350" marB="0" anchor="b"/>
                </a:tc>
                <a:extLst>
                  <a:ext uri="{0D108BD9-81ED-4DB2-BD59-A6C34878D82A}">
                    <a16:rowId xmlns:a16="http://schemas.microsoft.com/office/drawing/2014/main" val="2632804222"/>
                  </a:ext>
                </a:extLst>
              </a:tr>
            </a:tbl>
          </a:graphicData>
        </a:graphic>
      </p:graphicFrame>
      <p:pic>
        <p:nvPicPr>
          <p:cNvPr id="4" name="Picture 3">
            <a:extLst>
              <a:ext uri="{FF2B5EF4-FFF2-40B4-BE49-F238E27FC236}">
                <a16:creationId xmlns:a16="http://schemas.microsoft.com/office/drawing/2014/main" id="{1171BCCC-CC0F-3487-52B8-768C8FFFC131}"/>
              </a:ext>
            </a:extLst>
          </p:cNvPr>
          <p:cNvPicPr>
            <a:picLocks noChangeAspect="1"/>
          </p:cNvPicPr>
          <p:nvPr/>
        </p:nvPicPr>
        <p:blipFill>
          <a:blip r:embed="rId4"/>
          <a:stretch>
            <a:fillRect/>
          </a:stretch>
        </p:blipFill>
        <p:spPr>
          <a:xfrm>
            <a:off x="230979" y="5860784"/>
            <a:ext cx="920576" cy="975445"/>
          </a:xfrm>
          <a:prstGeom prst="rect">
            <a:avLst/>
          </a:prstGeom>
        </p:spPr>
      </p:pic>
    </p:spTree>
    <p:extLst>
      <p:ext uri="{BB962C8B-B14F-4D97-AF65-F5344CB8AC3E}">
        <p14:creationId xmlns:p14="http://schemas.microsoft.com/office/powerpoint/2010/main" val="15306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54182" y="363594"/>
            <a:ext cx="920750" cy="9779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919493856"/>
              </p:ext>
            </p:extLst>
          </p:nvPr>
        </p:nvGraphicFramePr>
        <p:xfrm>
          <a:off x="69850" y="426272"/>
          <a:ext cx="6788148" cy="6406405"/>
        </p:xfrm>
        <a:graphic>
          <a:graphicData uri="http://schemas.openxmlformats.org/drawingml/2006/table">
            <a:tbl>
              <a:tblPr/>
              <a:tblGrid>
                <a:gridCol w="2680003">
                  <a:extLst>
                    <a:ext uri="{9D8B030D-6E8A-4147-A177-3AD203B41FA5}">
                      <a16:colId xmlns:a16="http://schemas.microsoft.com/office/drawing/2014/main" val="20000"/>
                    </a:ext>
                  </a:extLst>
                </a:gridCol>
                <a:gridCol w="727654">
                  <a:extLst>
                    <a:ext uri="{9D8B030D-6E8A-4147-A177-3AD203B41FA5}">
                      <a16:colId xmlns:a16="http://schemas.microsoft.com/office/drawing/2014/main" val="3598701002"/>
                    </a:ext>
                  </a:extLst>
                </a:gridCol>
                <a:gridCol w="727654">
                  <a:extLst>
                    <a:ext uri="{9D8B030D-6E8A-4147-A177-3AD203B41FA5}">
                      <a16:colId xmlns:a16="http://schemas.microsoft.com/office/drawing/2014/main" val="20004"/>
                    </a:ext>
                  </a:extLst>
                </a:gridCol>
                <a:gridCol w="727654">
                  <a:extLst>
                    <a:ext uri="{9D8B030D-6E8A-4147-A177-3AD203B41FA5}">
                      <a16:colId xmlns:a16="http://schemas.microsoft.com/office/drawing/2014/main" val="20001"/>
                    </a:ext>
                  </a:extLst>
                </a:gridCol>
                <a:gridCol w="952224">
                  <a:extLst>
                    <a:ext uri="{9D8B030D-6E8A-4147-A177-3AD203B41FA5}">
                      <a16:colId xmlns:a16="http://schemas.microsoft.com/office/drawing/2014/main" val="20002"/>
                    </a:ext>
                  </a:extLst>
                </a:gridCol>
                <a:gridCol w="972959">
                  <a:extLst>
                    <a:ext uri="{9D8B030D-6E8A-4147-A177-3AD203B41FA5}">
                      <a16:colId xmlns:a16="http://schemas.microsoft.com/office/drawing/2014/main" val="20003"/>
                    </a:ext>
                  </a:extLst>
                </a:gridCol>
              </a:tblGrid>
              <a:tr h="0">
                <a:tc gridSpan="6">
                  <a:txBody>
                    <a:bodyPr/>
                    <a:lstStyle/>
                    <a:p>
                      <a:pPr marR="0" indent="0" algn="l" rtl="0">
                        <a:lnSpc>
                          <a:spcPts val="1200"/>
                        </a:lnSpc>
                        <a:spcBef>
                          <a:spcPts val="0"/>
                        </a:spcBef>
                        <a:spcAft>
                          <a:spcPts val="0"/>
                        </a:spcAft>
                      </a:pPr>
                      <a:endParaRPr lang="en-US" sz="2000" kern="1400" dirty="0">
                        <a:solidFill>
                          <a:srgbClr val="C00000"/>
                        </a:solidFill>
                        <a:effectLst/>
                        <a:latin typeface="Arial"/>
                      </a:endParaRPr>
                    </a:p>
                    <a:p>
                      <a:pPr marR="0" indent="0" algn="l" rtl="0">
                        <a:lnSpc>
                          <a:spcPts val="1200"/>
                        </a:lnSpc>
                        <a:spcBef>
                          <a:spcPts val="0"/>
                        </a:spcBef>
                        <a:spcAft>
                          <a:spcPts val="0"/>
                        </a:spcAft>
                      </a:pPr>
                      <a:r>
                        <a:rPr lang="en-US" sz="2000" kern="1400" dirty="0">
                          <a:solidFill>
                            <a:srgbClr val="C00000"/>
                          </a:solidFill>
                          <a:effectLst/>
                          <a:latin typeface="Arial"/>
                        </a:rPr>
                        <a:t>Household Income, all sources, before taxes.</a:t>
                      </a:r>
                      <a:endParaRPr lang="en-US" sz="2300" kern="1400" dirty="0">
                        <a:solidFill>
                          <a:srgbClr val="000000"/>
                        </a:solidFill>
                        <a:effectLst/>
                        <a:latin typeface="Arial"/>
                      </a:endParaRP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32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5146">
                <a:tc>
                  <a:txBody>
                    <a:bodyPr/>
                    <a:lstStyle/>
                    <a:p>
                      <a:pPr marR="0" indent="0" algn="l" rtl="0">
                        <a:lnSpc>
                          <a:spcPct val="119000"/>
                        </a:lnSpc>
                        <a:spcBef>
                          <a:spcPts val="0"/>
                        </a:spcBef>
                        <a:spcAft>
                          <a:spcPts val="600"/>
                        </a:spcAft>
                      </a:pPr>
                      <a:r>
                        <a:rPr lang="en-US" sz="2000" kern="1400" dirty="0">
                          <a:solidFill>
                            <a:srgbClr val="000000"/>
                          </a:solidFill>
                          <a:effectLst/>
                          <a:latin typeface="Arial"/>
                        </a:rPr>
                        <a:t> </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29832" marR="0" indent="0" algn="l" rtl="0">
                        <a:lnSpc>
                          <a:spcPct val="119000"/>
                        </a:lnSpc>
                        <a:spcBef>
                          <a:spcPts val="80"/>
                        </a:spcBef>
                        <a:spcAft>
                          <a:spcPts val="0"/>
                        </a:spcAft>
                      </a:pPr>
                      <a:r>
                        <a:rPr lang="en-US" sz="2000" b="0" kern="1400" dirty="0">
                          <a:solidFill>
                            <a:schemeClr val="tx1"/>
                          </a:solidFill>
                          <a:effectLst/>
                          <a:latin typeface="Arial"/>
                        </a:rPr>
                        <a:t>2022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B w="12700" cap="flat" cmpd="sng" algn="ctr">
                      <a:solidFill>
                        <a:srgbClr val="003200"/>
                      </a:solidFill>
                      <a:prstDash val="solid"/>
                      <a:round/>
                      <a:headEnd type="none" w="med" len="med"/>
                      <a:tailEnd type="none" w="med" len="med"/>
                    </a:lnB>
                    <a:noFill/>
                  </a:tcPr>
                </a:tc>
                <a:tc>
                  <a:txBody>
                    <a:bodyPr/>
                    <a:lstStyle/>
                    <a:p>
                      <a:pPr marL="29832" marR="0" indent="0" algn="l" rtl="0">
                        <a:lnSpc>
                          <a:spcPct val="119000"/>
                        </a:lnSpc>
                        <a:spcBef>
                          <a:spcPts val="80"/>
                        </a:spcBef>
                        <a:spcAft>
                          <a:spcPts val="0"/>
                        </a:spcAft>
                      </a:pPr>
                      <a:r>
                        <a:rPr lang="en-US" sz="2000" b="0" kern="1400" dirty="0">
                          <a:solidFill>
                            <a:schemeClr val="tx1"/>
                          </a:solidFill>
                          <a:effectLst/>
                          <a:latin typeface="Arial"/>
                        </a:rPr>
                        <a:t>2017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B w="12700" cap="flat" cmpd="sng" algn="ctr">
                      <a:solidFill>
                        <a:srgbClr val="003200"/>
                      </a:solidFill>
                      <a:prstDash val="solid"/>
                      <a:round/>
                      <a:headEnd type="none" w="med" len="med"/>
                      <a:tailEnd type="none" w="med" len="med"/>
                    </a:lnB>
                    <a:noFill/>
                  </a:tcPr>
                </a:tc>
                <a:tc>
                  <a:txBody>
                    <a:bodyPr/>
                    <a:lstStyle/>
                    <a:p>
                      <a:pPr marL="29832" marR="0" indent="0" algn="l" rtl="0">
                        <a:lnSpc>
                          <a:spcPct val="119000"/>
                        </a:lnSpc>
                        <a:spcBef>
                          <a:spcPts val="80"/>
                        </a:spcBef>
                        <a:spcAft>
                          <a:spcPts val="0"/>
                        </a:spcAft>
                      </a:pPr>
                      <a:r>
                        <a:rPr lang="en-US" sz="2000" b="0" kern="1400">
                          <a:solidFill>
                            <a:schemeClr val="tx1"/>
                          </a:solidFill>
                          <a:effectLst/>
                          <a:latin typeface="Arial"/>
                        </a:rPr>
                        <a:t>2012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29832" marR="0" indent="0" algn="l" rtl="0">
                        <a:lnSpc>
                          <a:spcPct val="119000"/>
                        </a:lnSpc>
                        <a:spcBef>
                          <a:spcPts val="80"/>
                        </a:spcBef>
                        <a:spcAft>
                          <a:spcPts val="0"/>
                        </a:spcAft>
                      </a:pPr>
                      <a:r>
                        <a:rPr lang="en-US" sz="2000" b="0" kern="1400">
                          <a:solidFill>
                            <a:schemeClr val="tx1"/>
                          </a:solidFill>
                          <a:effectLst/>
                          <a:latin typeface="Arial"/>
                        </a:rPr>
                        <a:t>2007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29832" marR="0" indent="0" algn="l" rtl="0">
                        <a:lnSpc>
                          <a:spcPct val="119000"/>
                        </a:lnSpc>
                        <a:spcBef>
                          <a:spcPts val="80"/>
                        </a:spcBef>
                        <a:spcAft>
                          <a:spcPts val="0"/>
                        </a:spcAft>
                      </a:pPr>
                      <a:r>
                        <a:rPr lang="en-US" sz="2000" b="0" kern="1400">
                          <a:solidFill>
                            <a:schemeClr val="tx1"/>
                          </a:solidFill>
                          <a:effectLst/>
                          <a:latin typeface="Arial"/>
                        </a:rPr>
                        <a:t>2002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1"/>
                  </a:ext>
                </a:extLst>
              </a:tr>
              <a:tr h="465146">
                <a:tc>
                  <a:txBody>
                    <a:bodyPr/>
                    <a:lstStyle/>
                    <a:p>
                      <a:pPr marL="91427" marR="0" indent="0" algn="l" rtl="0">
                        <a:lnSpc>
                          <a:spcPct val="119000"/>
                        </a:lnSpc>
                        <a:spcBef>
                          <a:spcPts val="80"/>
                        </a:spcBef>
                        <a:spcAft>
                          <a:spcPts val="0"/>
                        </a:spcAft>
                      </a:pPr>
                      <a:r>
                        <a:rPr lang="en-US" sz="2000" kern="1400" dirty="0">
                          <a:solidFill>
                            <a:srgbClr val="000000"/>
                          </a:solidFill>
                          <a:effectLst/>
                          <a:latin typeface="Arial"/>
                        </a:rPr>
                        <a:t>Less</a:t>
                      </a:r>
                      <a:r>
                        <a:rPr lang="en-US" sz="2000" kern="1400" spc="250" dirty="0">
                          <a:solidFill>
                            <a:srgbClr val="000000"/>
                          </a:solidFill>
                          <a:effectLst/>
                          <a:latin typeface="Arial"/>
                        </a:rPr>
                        <a:t> </a:t>
                      </a:r>
                      <a:r>
                        <a:rPr lang="en-US" sz="2000" kern="1400" dirty="0">
                          <a:solidFill>
                            <a:srgbClr val="000000"/>
                          </a:solidFill>
                          <a:effectLst/>
                          <a:latin typeface="Arial"/>
                        </a:rPr>
                        <a:t>Than</a:t>
                      </a:r>
                      <a:r>
                        <a:rPr lang="en-US" sz="2000" kern="1400" spc="40" dirty="0">
                          <a:solidFill>
                            <a:srgbClr val="000000"/>
                          </a:solidFill>
                          <a:effectLst/>
                          <a:latin typeface="Arial"/>
                        </a:rPr>
                        <a:t> </a:t>
                      </a:r>
                      <a:r>
                        <a:rPr lang="en-US" sz="2000" kern="1400" dirty="0">
                          <a:solidFill>
                            <a:srgbClr val="000000"/>
                          </a:solidFill>
                          <a:effectLst/>
                          <a:latin typeface="Arial"/>
                        </a:rPr>
                        <a:t>$7,000</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1%</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a:solidFill>
                            <a:schemeClr val="tx1"/>
                          </a:solidFill>
                          <a:effectLst/>
                          <a:latin typeface="Arial"/>
                        </a:rPr>
                        <a:t>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a:solidFill>
                            <a:schemeClr val="tx1"/>
                          </a:solidFill>
                          <a:effectLst/>
                          <a:latin typeface="Arial"/>
                        </a:rPr>
                        <a:t>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2"/>
                  </a:ext>
                </a:extLst>
              </a:tr>
              <a:tr h="465146">
                <a:tc>
                  <a:txBody>
                    <a:bodyPr/>
                    <a:lstStyle/>
                    <a:p>
                      <a:pPr marL="91427" marR="0" indent="0" algn="l" rtl="0">
                        <a:lnSpc>
                          <a:spcPct val="119000"/>
                        </a:lnSpc>
                        <a:spcBef>
                          <a:spcPts val="80"/>
                        </a:spcBef>
                        <a:spcAft>
                          <a:spcPts val="0"/>
                        </a:spcAft>
                      </a:pPr>
                      <a:r>
                        <a:rPr lang="en-US" sz="2000" kern="1400" dirty="0">
                          <a:solidFill>
                            <a:srgbClr val="000000"/>
                          </a:solidFill>
                          <a:effectLst/>
                          <a:latin typeface="Arial"/>
                        </a:rPr>
                        <a:t>$7,000</a:t>
                      </a:r>
                      <a:r>
                        <a:rPr lang="en-US" sz="2000" kern="1400" spc="30" dirty="0">
                          <a:solidFill>
                            <a:srgbClr val="000000"/>
                          </a:solidFill>
                          <a:effectLst/>
                          <a:latin typeface="Arial"/>
                        </a:rPr>
                        <a:t> </a:t>
                      </a:r>
                      <a:r>
                        <a:rPr lang="en-US" sz="2000" kern="1400" dirty="0">
                          <a:solidFill>
                            <a:srgbClr val="000000"/>
                          </a:solidFill>
                          <a:effectLst/>
                          <a:latin typeface="Arial"/>
                        </a:rPr>
                        <a:t>-</a:t>
                      </a:r>
                      <a:r>
                        <a:rPr lang="en-US" sz="2000" kern="1400" spc="105" dirty="0">
                          <a:solidFill>
                            <a:srgbClr val="000000"/>
                          </a:solidFill>
                          <a:effectLst/>
                          <a:latin typeface="Arial"/>
                        </a:rPr>
                        <a:t> </a:t>
                      </a:r>
                      <a:r>
                        <a:rPr lang="en-US" sz="2000" kern="1400" dirty="0">
                          <a:solidFill>
                            <a:srgbClr val="000000"/>
                          </a:solidFill>
                          <a:effectLst/>
                          <a:latin typeface="Arial"/>
                        </a:rPr>
                        <a:t>$9,999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1%</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1%</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a:solidFill>
                            <a:schemeClr val="tx1"/>
                          </a:solidFill>
                          <a:effectLst/>
                          <a:latin typeface="Arial"/>
                        </a:rPr>
                        <a:t>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3"/>
                  </a:ext>
                </a:extLst>
              </a:tr>
              <a:tr h="465146">
                <a:tc>
                  <a:txBody>
                    <a:bodyPr/>
                    <a:lstStyle/>
                    <a:p>
                      <a:pPr marL="91427" marR="0" indent="0" algn="l" rtl="0">
                        <a:lnSpc>
                          <a:spcPct val="119000"/>
                        </a:lnSpc>
                        <a:spcBef>
                          <a:spcPts val="80"/>
                        </a:spcBef>
                        <a:spcAft>
                          <a:spcPts val="0"/>
                        </a:spcAft>
                      </a:pPr>
                      <a:r>
                        <a:rPr lang="en-US" sz="2000" kern="1400">
                          <a:solidFill>
                            <a:srgbClr val="000000"/>
                          </a:solidFill>
                          <a:effectLst/>
                          <a:latin typeface="Arial"/>
                        </a:rPr>
                        <a:t>$10,000</a:t>
                      </a:r>
                      <a:r>
                        <a:rPr lang="en-US" sz="2000" kern="1400" spc="30">
                          <a:solidFill>
                            <a:srgbClr val="000000"/>
                          </a:solidFill>
                          <a:effectLst/>
                          <a:latin typeface="Arial"/>
                        </a:rPr>
                        <a:t> </a:t>
                      </a:r>
                      <a:r>
                        <a:rPr lang="en-US" sz="2000" kern="1400">
                          <a:solidFill>
                            <a:srgbClr val="000000"/>
                          </a:solidFill>
                          <a:effectLst/>
                          <a:latin typeface="Arial"/>
                        </a:rPr>
                        <a:t>-</a:t>
                      </a:r>
                      <a:r>
                        <a:rPr lang="en-US" sz="2000" kern="1400" spc="105">
                          <a:solidFill>
                            <a:srgbClr val="000000"/>
                          </a:solidFill>
                          <a:effectLst/>
                          <a:latin typeface="Arial"/>
                        </a:rPr>
                        <a:t> </a:t>
                      </a:r>
                      <a:r>
                        <a:rPr lang="en-US" sz="2000" kern="1400">
                          <a:solidFill>
                            <a:srgbClr val="000000"/>
                          </a:solidFill>
                          <a:effectLst/>
                          <a:latin typeface="Arial"/>
                        </a:rPr>
                        <a:t>$14,999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a:solidFill>
                            <a:schemeClr val="tx1"/>
                          </a:solidFill>
                          <a:effectLst/>
                          <a:latin typeface="Arial"/>
                        </a:rPr>
                        <a:t>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4"/>
                  </a:ext>
                </a:extLst>
              </a:tr>
              <a:tr h="465146">
                <a:tc>
                  <a:txBody>
                    <a:bodyPr/>
                    <a:lstStyle/>
                    <a:p>
                      <a:pPr marL="91427" marR="0" indent="0" algn="l" rtl="0">
                        <a:lnSpc>
                          <a:spcPct val="119000"/>
                        </a:lnSpc>
                        <a:spcBef>
                          <a:spcPts val="80"/>
                        </a:spcBef>
                        <a:spcAft>
                          <a:spcPts val="0"/>
                        </a:spcAft>
                      </a:pPr>
                      <a:r>
                        <a:rPr lang="en-US" sz="2000" kern="1400">
                          <a:solidFill>
                            <a:srgbClr val="000000"/>
                          </a:solidFill>
                          <a:effectLst/>
                          <a:latin typeface="Arial"/>
                        </a:rPr>
                        <a:t>$15,000</a:t>
                      </a:r>
                      <a:r>
                        <a:rPr lang="en-US" sz="2000" kern="1400" spc="30">
                          <a:solidFill>
                            <a:srgbClr val="000000"/>
                          </a:solidFill>
                          <a:effectLst/>
                          <a:latin typeface="Arial"/>
                        </a:rPr>
                        <a:t> </a:t>
                      </a:r>
                      <a:r>
                        <a:rPr lang="en-US" sz="2000" kern="1400">
                          <a:solidFill>
                            <a:srgbClr val="000000"/>
                          </a:solidFill>
                          <a:effectLst/>
                          <a:latin typeface="Arial"/>
                        </a:rPr>
                        <a:t>-</a:t>
                      </a:r>
                      <a:r>
                        <a:rPr lang="en-US" sz="2000" kern="1400" spc="105">
                          <a:solidFill>
                            <a:srgbClr val="000000"/>
                          </a:solidFill>
                          <a:effectLst/>
                          <a:latin typeface="Arial"/>
                        </a:rPr>
                        <a:t> </a:t>
                      </a:r>
                      <a:r>
                        <a:rPr lang="en-US" sz="2000" kern="1400">
                          <a:solidFill>
                            <a:srgbClr val="000000"/>
                          </a:solidFill>
                          <a:effectLst/>
                          <a:latin typeface="Arial"/>
                        </a:rPr>
                        <a:t>$19,999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5"/>
                  </a:ext>
                </a:extLst>
              </a:tr>
              <a:tr h="465146">
                <a:tc>
                  <a:txBody>
                    <a:bodyPr/>
                    <a:lstStyle/>
                    <a:p>
                      <a:pPr marL="91427" marR="0" indent="0" algn="l" rtl="0">
                        <a:lnSpc>
                          <a:spcPct val="119000"/>
                        </a:lnSpc>
                        <a:spcBef>
                          <a:spcPts val="80"/>
                        </a:spcBef>
                        <a:spcAft>
                          <a:spcPts val="0"/>
                        </a:spcAft>
                      </a:pPr>
                      <a:r>
                        <a:rPr lang="en-US" sz="2000" kern="1400">
                          <a:solidFill>
                            <a:srgbClr val="000000"/>
                          </a:solidFill>
                          <a:effectLst/>
                          <a:latin typeface="Arial"/>
                        </a:rPr>
                        <a:t>$20,000</a:t>
                      </a:r>
                      <a:r>
                        <a:rPr lang="en-US" sz="2000" kern="1400" spc="30">
                          <a:solidFill>
                            <a:srgbClr val="000000"/>
                          </a:solidFill>
                          <a:effectLst/>
                          <a:latin typeface="Arial"/>
                        </a:rPr>
                        <a:t> </a:t>
                      </a:r>
                      <a:r>
                        <a:rPr lang="en-US" sz="2000" kern="1400">
                          <a:solidFill>
                            <a:srgbClr val="000000"/>
                          </a:solidFill>
                          <a:effectLst/>
                          <a:latin typeface="Arial"/>
                        </a:rPr>
                        <a:t>-</a:t>
                      </a:r>
                      <a:r>
                        <a:rPr lang="en-US" sz="2000" kern="1400" spc="105">
                          <a:solidFill>
                            <a:srgbClr val="000000"/>
                          </a:solidFill>
                          <a:effectLst/>
                          <a:latin typeface="Arial"/>
                        </a:rPr>
                        <a:t> </a:t>
                      </a:r>
                      <a:r>
                        <a:rPr lang="en-US" sz="2000" kern="1400">
                          <a:solidFill>
                            <a:srgbClr val="000000"/>
                          </a:solidFill>
                          <a:effectLst/>
                          <a:latin typeface="Arial"/>
                        </a:rPr>
                        <a:t>$24,999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a:solidFill>
                            <a:schemeClr val="tx1"/>
                          </a:solidFill>
                          <a:effectLst/>
                          <a:latin typeface="Arial"/>
                        </a:rPr>
                        <a:t>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11%</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6"/>
                  </a:ext>
                </a:extLst>
              </a:tr>
              <a:tr h="465146">
                <a:tc>
                  <a:txBody>
                    <a:bodyPr/>
                    <a:lstStyle/>
                    <a:p>
                      <a:pPr marL="91427" marR="0" indent="0" algn="l" rtl="0">
                        <a:lnSpc>
                          <a:spcPct val="119000"/>
                        </a:lnSpc>
                        <a:spcBef>
                          <a:spcPts val="80"/>
                        </a:spcBef>
                        <a:spcAft>
                          <a:spcPts val="0"/>
                        </a:spcAft>
                      </a:pPr>
                      <a:r>
                        <a:rPr lang="en-US" sz="2000" kern="1400">
                          <a:solidFill>
                            <a:srgbClr val="000000"/>
                          </a:solidFill>
                          <a:effectLst/>
                          <a:latin typeface="Arial"/>
                        </a:rPr>
                        <a:t>$25,000</a:t>
                      </a:r>
                      <a:r>
                        <a:rPr lang="en-US" sz="2000" kern="1400" spc="30">
                          <a:solidFill>
                            <a:srgbClr val="000000"/>
                          </a:solidFill>
                          <a:effectLst/>
                          <a:latin typeface="Arial"/>
                        </a:rPr>
                        <a:t> </a:t>
                      </a:r>
                      <a:r>
                        <a:rPr lang="en-US" sz="2000" kern="1400">
                          <a:solidFill>
                            <a:srgbClr val="000000"/>
                          </a:solidFill>
                          <a:effectLst/>
                          <a:latin typeface="Arial"/>
                        </a:rPr>
                        <a:t>-</a:t>
                      </a:r>
                      <a:r>
                        <a:rPr lang="en-US" sz="2000" kern="1400" spc="105">
                          <a:solidFill>
                            <a:srgbClr val="000000"/>
                          </a:solidFill>
                          <a:effectLst/>
                          <a:latin typeface="Arial"/>
                        </a:rPr>
                        <a:t> </a:t>
                      </a:r>
                      <a:r>
                        <a:rPr lang="en-US" sz="2000" kern="1400">
                          <a:solidFill>
                            <a:srgbClr val="000000"/>
                          </a:solidFill>
                          <a:effectLst/>
                          <a:latin typeface="Arial"/>
                        </a:rPr>
                        <a:t>$29,999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3%</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a:solidFill>
                            <a:schemeClr val="tx1"/>
                          </a:solidFill>
                          <a:effectLst/>
                          <a:latin typeface="Arial"/>
                        </a:rPr>
                        <a:t>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8%</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7"/>
                  </a:ext>
                </a:extLst>
              </a:tr>
              <a:tr h="465146">
                <a:tc>
                  <a:txBody>
                    <a:bodyPr/>
                    <a:lstStyle/>
                    <a:p>
                      <a:pPr marL="91427" marR="0" indent="0" algn="l" rtl="0">
                        <a:lnSpc>
                          <a:spcPct val="119000"/>
                        </a:lnSpc>
                        <a:spcBef>
                          <a:spcPts val="80"/>
                        </a:spcBef>
                        <a:spcAft>
                          <a:spcPts val="0"/>
                        </a:spcAft>
                      </a:pPr>
                      <a:r>
                        <a:rPr lang="en-US" sz="2000" kern="1400">
                          <a:solidFill>
                            <a:srgbClr val="000000"/>
                          </a:solidFill>
                          <a:effectLst/>
                          <a:latin typeface="Arial"/>
                        </a:rPr>
                        <a:t>$30,000</a:t>
                      </a:r>
                      <a:r>
                        <a:rPr lang="en-US" sz="2000" kern="1400" spc="30">
                          <a:solidFill>
                            <a:srgbClr val="000000"/>
                          </a:solidFill>
                          <a:effectLst/>
                          <a:latin typeface="Arial"/>
                        </a:rPr>
                        <a:t> </a:t>
                      </a:r>
                      <a:r>
                        <a:rPr lang="en-US" sz="2000" kern="1400">
                          <a:solidFill>
                            <a:srgbClr val="000000"/>
                          </a:solidFill>
                          <a:effectLst/>
                          <a:latin typeface="Arial"/>
                        </a:rPr>
                        <a:t>-</a:t>
                      </a:r>
                      <a:r>
                        <a:rPr lang="en-US" sz="2000" kern="1400" spc="105">
                          <a:solidFill>
                            <a:srgbClr val="000000"/>
                          </a:solidFill>
                          <a:effectLst/>
                          <a:latin typeface="Arial"/>
                        </a:rPr>
                        <a:t> </a:t>
                      </a:r>
                      <a:r>
                        <a:rPr lang="en-US" sz="2000" kern="1400">
                          <a:solidFill>
                            <a:srgbClr val="000000"/>
                          </a:solidFill>
                          <a:effectLst/>
                          <a:latin typeface="Arial"/>
                        </a:rPr>
                        <a:t>$34,999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a:solidFill>
                            <a:schemeClr val="tx1"/>
                          </a:solidFill>
                          <a:effectLst/>
                          <a:latin typeface="Arial"/>
                        </a:rPr>
                        <a:t> 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10%</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8"/>
                  </a:ext>
                </a:extLst>
              </a:tr>
              <a:tr h="465146">
                <a:tc>
                  <a:txBody>
                    <a:bodyPr/>
                    <a:lstStyle/>
                    <a:p>
                      <a:pPr marL="91427" marR="0" indent="0" algn="l" rtl="0">
                        <a:lnSpc>
                          <a:spcPct val="119000"/>
                        </a:lnSpc>
                        <a:spcBef>
                          <a:spcPts val="80"/>
                        </a:spcBef>
                        <a:spcAft>
                          <a:spcPts val="0"/>
                        </a:spcAft>
                      </a:pPr>
                      <a:r>
                        <a:rPr lang="en-US" sz="2000" kern="1400">
                          <a:solidFill>
                            <a:srgbClr val="000000"/>
                          </a:solidFill>
                          <a:effectLst/>
                          <a:latin typeface="Arial"/>
                        </a:rPr>
                        <a:t>$35,000</a:t>
                      </a:r>
                      <a:r>
                        <a:rPr lang="en-US" sz="2000" kern="1400" spc="30">
                          <a:solidFill>
                            <a:srgbClr val="000000"/>
                          </a:solidFill>
                          <a:effectLst/>
                          <a:latin typeface="Arial"/>
                        </a:rPr>
                        <a:t> </a:t>
                      </a:r>
                      <a:r>
                        <a:rPr lang="en-US" sz="2000" kern="1400">
                          <a:solidFill>
                            <a:srgbClr val="000000"/>
                          </a:solidFill>
                          <a:effectLst/>
                          <a:latin typeface="Arial"/>
                        </a:rPr>
                        <a:t>-</a:t>
                      </a:r>
                      <a:r>
                        <a:rPr lang="en-US" sz="2000" kern="1400" spc="105">
                          <a:solidFill>
                            <a:srgbClr val="000000"/>
                          </a:solidFill>
                          <a:effectLst/>
                          <a:latin typeface="Arial"/>
                        </a:rPr>
                        <a:t> </a:t>
                      </a:r>
                      <a:r>
                        <a:rPr lang="en-US" sz="2000" kern="1400">
                          <a:solidFill>
                            <a:srgbClr val="000000"/>
                          </a:solidFill>
                          <a:effectLst/>
                          <a:latin typeface="Arial"/>
                        </a:rPr>
                        <a:t>$39,999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a:solidFill>
                            <a:schemeClr val="tx1"/>
                          </a:solidFill>
                          <a:effectLst/>
                          <a:latin typeface="Arial"/>
                        </a:rPr>
                        <a:t>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09"/>
                  </a:ext>
                </a:extLst>
              </a:tr>
              <a:tr h="465146">
                <a:tc>
                  <a:txBody>
                    <a:bodyPr/>
                    <a:lstStyle/>
                    <a:p>
                      <a:pPr marL="91427" marR="0" indent="0" algn="l" rtl="0">
                        <a:lnSpc>
                          <a:spcPct val="119000"/>
                        </a:lnSpc>
                        <a:spcBef>
                          <a:spcPts val="80"/>
                        </a:spcBef>
                        <a:spcAft>
                          <a:spcPts val="0"/>
                        </a:spcAft>
                      </a:pPr>
                      <a:r>
                        <a:rPr lang="en-US" sz="2000" kern="1400">
                          <a:solidFill>
                            <a:srgbClr val="000000"/>
                          </a:solidFill>
                          <a:effectLst/>
                          <a:latin typeface="Arial"/>
                        </a:rPr>
                        <a:t>$40,000</a:t>
                      </a:r>
                      <a:r>
                        <a:rPr lang="en-US" sz="2000" kern="1400" spc="30">
                          <a:solidFill>
                            <a:srgbClr val="000000"/>
                          </a:solidFill>
                          <a:effectLst/>
                          <a:latin typeface="Arial"/>
                        </a:rPr>
                        <a:t> </a:t>
                      </a:r>
                      <a:r>
                        <a:rPr lang="en-US" sz="2000" kern="1400">
                          <a:solidFill>
                            <a:srgbClr val="000000"/>
                          </a:solidFill>
                          <a:effectLst/>
                          <a:latin typeface="Arial"/>
                        </a:rPr>
                        <a:t>-</a:t>
                      </a:r>
                      <a:r>
                        <a:rPr lang="en-US" sz="2000" kern="1400" spc="105">
                          <a:solidFill>
                            <a:srgbClr val="000000"/>
                          </a:solidFill>
                          <a:effectLst/>
                          <a:latin typeface="Arial"/>
                        </a:rPr>
                        <a:t> </a:t>
                      </a:r>
                      <a:r>
                        <a:rPr lang="en-US" sz="2000" kern="1400">
                          <a:solidFill>
                            <a:srgbClr val="000000"/>
                          </a:solidFill>
                          <a:effectLst/>
                          <a:latin typeface="Arial"/>
                        </a:rPr>
                        <a:t>$74,999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24%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26%</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19%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35%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28%</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465146">
                <a:tc>
                  <a:txBody>
                    <a:bodyPr/>
                    <a:lstStyle/>
                    <a:p>
                      <a:pPr marL="91427" marR="0" indent="0" algn="l" rtl="0">
                        <a:lnSpc>
                          <a:spcPct val="119000"/>
                        </a:lnSpc>
                        <a:spcBef>
                          <a:spcPts val="80"/>
                        </a:spcBef>
                        <a:spcAft>
                          <a:spcPts val="0"/>
                        </a:spcAft>
                      </a:pPr>
                      <a:r>
                        <a:rPr lang="en-US" sz="2000" kern="1400">
                          <a:solidFill>
                            <a:srgbClr val="000000"/>
                          </a:solidFill>
                          <a:effectLst/>
                          <a:latin typeface="Arial"/>
                        </a:rPr>
                        <a:t>$75,000</a:t>
                      </a:r>
                      <a:r>
                        <a:rPr lang="en-US" sz="2000" kern="1400" spc="30">
                          <a:solidFill>
                            <a:srgbClr val="000000"/>
                          </a:solidFill>
                          <a:effectLst/>
                          <a:latin typeface="Arial"/>
                        </a:rPr>
                        <a:t> </a:t>
                      </a:r>
                      <a:r>
                        <a:rPr lang="en-US" sz="2000" kern="1400">
                          <a:solidFill>
                            <a:srgbClr val="000000"/>
                          </a:solidFill>
                          <a:effectLst/>
                          <a:latin typeface="Arial"/>
                        </a:rPr>
                        <a:t>-</a:t>
                      </a:r>
                      <a:r>
                        <a:rPr lang="en-US" sz="2000" kern="1400" spc="105">
                          <a:solidFill>
                            <a:srgbClr val="000000"/>
                          </a:solidFill>
                          <a:effectLst/>
                          <a:latin typeface="Arial"/>
                        </a:rPr>
                        <a:t> </a:t>
                      </a:r>
                      <a:r>
                        <a:rPr lang="en-US" sz="2000" kern="1400">
                          <a:solidFill>
                            <a:srgbClr val="000000"/>
                          </a:solidFill>
                          <a:effectLst/>
                          <a:latin typeface="Arial"/>
                        </a:rPr>
                        <a:t>$99,999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14%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15%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a:solidFill>
                            <a:schemeClr val="tx1"/>
                          </a:solidFill>
                          <a:effectLst/>
                          <a:latin typeface="Arial"/>
                        </a:rPr>
                        <a:t>11%</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a:solidFill>
                            <a:schemeClr val="tx1"/>
                          </a:solidFill>
                          <a:effectLst/>
                          <a:latin typeface="Arial"/>
                        </a:rPr>
                        <a:t>10%</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11"/>
                  </a:ext>
                </a:extLst>
              </a:tr>
              <a:tr h="482625">
                <a:tc>
                  <a:txBody>
                    <a:bodyPr/>
                    <a:lstStyle/>
                    <a:p>
                      <a:pPr marL="91427" marR="0" indent="0" algn="l" rtl="0">
                        <a:lnSpc>
                          <a:spcPct val="119000"/>
                        </a:lnSpc>
                        <a:spcBef>
                          <a:spcPts val="80"/>
                        </a:spcBef>
                        <a:spcAft>
                          <a:spcPts val="0"/>
                        </a:spcAft>
                      </a:pPr>
                      <a:r>
                        <a:rPr lang="en-US" sz="2000" kern="1400">
                          <a:solidFill>
                            <a:srgbClr val="000000"/>
                          </a:solidFill>
                          <a:effectLst/>
                          <a:latin typeface="Arial"/>
                        </a:rPr>
                        <a:t>$100,000</a:t>
                      </a:r>
                      <a:r>
                        <a:rPr lang="en-US" sz="2000" kern="1400" spc="-25">
                          <a:solidFill>
                            <a:srgbClr val="000000"/>
                          </a:solidFill>
                          <a:effectLst/>
                          <a:latin typeface="Arial"/>
                        </a:rPr>
                        <a:t> </a:t>
                      </a:r>
                      <a:r>
                        <a:rPr lang="en-US" sz="2000" kern="1400">
                          <a:solidFill>
                            <a:srgbClr val="000000"/>
                          </a:solidFill>
                          <a:effectLst/>
                          <a:latin typeface="Arial"/>
                        </a:rPr>
                        <a:t>or</a:t>
                      </a:r>
                      <a:r>
                        <a:rPr lang="en-US" sz="2000" kern="1400" spc="35">
                          <a:solidFill>
                            <a:srgbClr val="000000"/>
                          </a:solidFill>
                          <a:effectLst/>
                          <a:latin typeface="Arial"/>
                        </a:rPr>
                        <a:t> </a:t>
                      </a:r>
                      <a:r>
                        <a:rPr lang="en-US" sz="2000" kern="1400" spc="-10">
                          <a:solidFill>
                            <a:srgbClr val="000000"/>
                          </a:solidFill>
                          <a:effectLst/>
                          <a:latin typeface="Arial"/>
                        </a:rPr>
                        <a:t>M</a:t>
                      </a:r>
                      <a:r>
                        <a:rPr lang="en-US" sz="2000" kern="1400">
                          <a:solidFill>
                            <a:srgbClr val="000000"/>
                          </a:solidFill>
                          <a:effectLst/>
                          <a:latin typeface="Arial"/>
                        </a:rPr>
                        <a:t>ore</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19%</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15%</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a:solidFill>
                            <a:schemeClr val="tx1"/>
                          </a:solidFill>
                          <a:effectLst/>
                          <a:latin typeface="Arial"/>
                        </a:rPr>
                        <a:t>12%</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a:solidFill>
                            <a:schemeClr val="tx1"/>
                          </a:solidFill>
                          <a:effectLst/>
                          <a:latin typeface="Arial"/>
                        </a:rPr>
                        <a:t>11%</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12"/>
                  </a:ext>
                </a:extLst>
              </a:tr>
              <a:tr h="482625">
                <a:tc>
                  <a:txBody>
                    <a:bodyPr/>
                    <a:lstStyle/>
                    <a:p>
                      <a:pPr marL="91427" marR="0" indent="0" algn="l" rtl="0">
                        <a:lnSpc>
                          <a:spcPct val="119000"/>
                        </a:lnSpc>
                        <a:spcBef>
                          <a:spcPts val="80"/>
                        </a:spcBef>
                        <a:spcAft>
                          <a:spcPts val="0"/>
                        </a:spcAft>
                      </a:pPr>
                      <a:r>
                        <a:rPr lang="en-US" sz="2000" kern="1400">
                          <a:solidFill>
                            <a:srgbClr val="000000"/>
                          </a:solidFill>
                          <a:effectLst/>
                          <a:latin typeface="Arial"/>
                        </a:rPr>
                        <a:t>Prefer not to answer</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17%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dirty="0">
                          <a:solidFill>
                            <a:schemeClr val="tx1"/>
                          </a:solidFill>
                          <a:effectLst/>
                          <a:latin typeface="Arial"/>
                        </a:rPr>
                        <a:t>17%</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a:solidFill>
                            <a:schemeClr val="tx1"/>
                          </a:solidFill>
                          <a:effectLst/>
                          <a:latin typeface="Arial"/>
                        </a:rPr>
                        <a:t>24%</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67932" marR="0" indent="0" algn="l" rtl="0">
                        <a:lnSpc>
                          <a:spcPct val="119000"/>
                        </a:lnSpc>
                        <a:spcBef>
                          <a:spcPts val="80"/>
                        </a:spcBef>
                        <a:spcAft>
                          <a:spcPts val="0"/>
                        </a:spcAft>
                      </a:pPr>
                      <a:r>
                        <a:rPr lang="en-US" sz="2000" b="0" kern="1400">
                          <a:solidFill>
                            <a:schemeClr val="tx1"/>
                          </a:solidFill>
                          <a:effectLst/>
                          <a:latin typeface="Arial"/>
                        </a:rPr>
                        <a:t>NA</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noFill/>
                  </a:tcPr>
                </a:tc>
                <a:tc>
                  <a:txBody>
                    <a:bodyPr/>
                    <a:lstStyle/>
                    <a:p>
                      <a:pPr marL="114935" marR="0" indent="0" algn="l" rtl="0">
                        <a:lnSpc>
                          <a:spcPct val="119000"/>
                        </a:lnSpc>
                        <a:spcBef>
                          <a:spcPts val="80"/>
                        </a:spcBef>
                        <a:spcAft>
                          <a:spcPts val="0"/>
                        </a:spcAft>
                      </a:pPr>
                      <a:r>
                        <a:rPr lang="en-US" sz="2000" b="0" kern="1400" dirty="0">
                          <a:solidFill>
                            <a:schemeClr val="tx1"/>
                          </a:solidFill>
                          <a:effectLst/>
                          <a:latin typeface="Arial"/>
                        </a:rPr>
                        <a:t>NA</a:t>
                      </a:r>
                    </a:p>
                  </a:txBody>
                  <a:tcPr marL="0" marR="0" marT="0" marB="0">
                    <a:lnL w="12700" cap="flat" cmpd="sng" algn="ctr">
                      <a:solidFill>
                        <a:srgbClr val="003200"/>
                      </a:solidFill>
                      <a:prstDash val="solid"/>
                      <a:round/>
                      <a:headEnd type="none" w="med" len="med"/>
                      <a:tailEnd type="none" w="med" len="med"/>
                    </a:lnL>
                    <a:lnR w="12700" cap="flat" cmpd="sng" algn="ctr">
                      <a:solidFill>
                        <a:srgbClr val="003200"/>
                      </a:solidFill>
                      <a:prstDash val="solid"/>
                      <a:round/>
                      <a:headEnd type="none" w="med" len="med"/>
                      <a:tailEnd type="none" w="med" len="med"/>
                    </a:lnR>
                    <a:lnT w="12700" cap="flat" cmpd="sng" algn="ctr">
                      <a:solidFill>
                        <a:srgbClr val="003200"/>
                      </a:solidFill>
                      <a:prstDash val="solid"/>
                      <a:round/>
                      <a:headEnd type="none" w="med" len="med"/>
                      <a:tailEnd type="none" w="med" len="med"/>
                    </a:lnT>
                    <a:lnB w="12700" cap="flat" cmpd="sng" algn="ctr">
                      <a:solidFill>
                        <a:srgbClr val="0032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 name="Control 1"/>
          <p:cNvSpPr>
            <a:spLocks noChangeArrowheads="1" noChangeShapeType="1"/>
          </p:cNvSpPr>
          <p:nvPr/>
        </p:nvSpPr>
        <p:spPr bwMode="auto">
          <a:xfrm>
            <a:off x="7440613" y="3235325"/>
            <a:ext cx="3001962" cy="3662363"/>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6D326A60-494F-FE62-141E-5C20E90F7870}"/>
              </a:ext>
            </a:extLst>
          </p:cNvPr>
          <p:cNvPicPr>
            <a:picLocks noChangeAspect="1"/>
          </p:cNvPicPr>
          <p:nvPr/>
        </p:nvPicPr>
        <p:blipFill rotWithShape="1">
          <a:blip r:embed="rId5"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6453486" y="2717877"/>
            <a:ext cx="3201391" cy="4114800"/>
          </a:xfrm>
          <a:prstGeom prst="rect">
            <a:avLst/>
          </a:prstGeom>
        </p:spPr>
      </p:pic>
    </p:spTree>
    <p:extLst>
      <p:ext uri="{BB962C8B-B14F-4D97-AF65-F5344CB8AC3E}">
        <p14:creationId xmlns:p14="http://schemas.microsoft.com/office/powerpoint/2010/main" val="45368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rot="21076023">
            <a:off x="1487380" y="-258513"/>
            <a:ext cx="7268306" cy="7900333"/>
          </a:xfrm>
          <a:prstGeom prst="rect">
            <a:avLst/>
          </a:prstGeom>
        </p:spPr>
      </p:pic>
      <p:pic>
        <p:nvPicPr>
          <p:cNvPr id="6" name="Picture 5">
            <a:extLst>
              <a:ext uri="{FF2B5EF4-FFF2-40B4-BE49-F238E27FC236}">
                <a16:creationId xmlns:a16="http://schemas.microsoft.com/office/drawing/2014/main" id="{6354904E-BB8B-1C30-DBF3-54EDB2BA375D}"/>
              </a:ext>
            </a:extLst>
          </p:cNvPr>
          <p:cNvPicPr>
            <a:picLocks noChangeAspect="1"/>
          </p:cNvPicPr>
          <p:nvPr/>
        </p:nvPicPr>
        <p:blipFill rotWithShape="1">
          <a:blip r:embed="rId6">
            <a:clrChange>
              <a:clrFrom>
                <a:srgbClr val="FFFFFF"/>
              </a:clrFrom>
              <a:clrTo>
                <a:srgbClr val="FFFFFF">
                  <a:alpha val="0"/>
                </a:srgbClr>
              </a:clrTo>
            </a:clrChange>
          </a:blip>
          <a:srcRect l="9001" t="1028" r="21371" b="3297"/>
          <a:stretch/>
        </p:blipFill>
        <p:spPr>
          <a:xfrm rot="21110768">
            <a:off x="1233742" y="809663"/>
            <a:ext cx="4356872" cy="4994463"/>
          </a:xfrm>
          <a:prstGeom prst="rect">
            <a:avLst/>
          </a:prstGeom>
        </p:spPr>
      </p:pic>
      <p:pic>
        <p:nvPicPr>
          <p:cNvPr id="7" name="Picture 6">
            <a:extLst>
              <a:ext uri="{FF2B5EF4-FFF2-40B4-BE49-F238E27FC236}">
                <a16:creationId xmlns:a16="http://schemas.microsoft.com/office/drawing/2014/main" id="{C0CEA982-B020-091E-30DB-3B26ABADDA67}"/>
              </a:ext>
            </a:extLst>
          </p:cNvPr>
          <p:cNvPicPr>
            <a:picLocks noChangeAspect="1"/>
          </p:cNvPicPr>
          <p:nvPr/>
        </p:nvPicPr>
        <p:blipFill>
          <a:blip r:embed="rId7"/>
          <a:stretch>
            <a:fillRect/>
          </a:stretch>
        </p:blipFill>
        <p:spPr>
          <a:xfrm>
            <a:off x="8149442" y="5913233"/>
            <a:ext cx="920576" cy="975445"/>
          </a:xfrm>
          <a:prstGeom prst="rect">
            <a:avLst/>
          </a:prstGeom>
        </p:spPr>
      </p:pic>
    </p:spTree>
    <p:extLst>
      <p:ext uri="{BB962C8B-B14F-4D97-AF65-F5344CB8AC3E}">
        <p14:creationId xmlns:p14="http://schemas.microsoft.com/office/powerpoint/2010/main" val="57792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30480" y="931090"/>
            <a:ext cx="5791200" cy="5926910"/>
          </a:xfrm>
          <a:prstGeom prst="rect">
            <a:avLst/>
          </a:prstGeom>
        </p:spPr>
      </p:pic>
      <p:sp>
        <p:nvSpPr>
          <p:cNvPr id="3" name="Rectangle 2"/>
          <p:cNvSpPr/>
          <p:nvPr/>
        </p:nvSpPr>
        <p:spPr>
          <a:xfrm>
            <a:off x="3810000" y="1066800"/>
            <a:ext cx="4648200" cy="2800767"/>
          </a:xfrm>
          <a:prstGeom prst="rect">
            <a:avLst/>
          </a:prstGeom>
        </p:spPr>
        <p:txBody>
          <a:bodyPr wrap="square">
            <a:spAutoFit/>
          </a:bodyPr>
          <a:lstStyle/>
          <a:p>
            <a:r>
              <a:rPr lang="en-US" sz="4400" dirty="0">
                <a:latin typeface="Arial Rounded MT Bold" panose="020F0704030504030204" pitchFamily="34" charset="0"/>
              </a:rPr>
              <a:t>So, what does Anna think about living in Indiana County?</a:t>
            </a:r>
          </a:p>
        </p:txBody>
      </p:sp>
    </p:spTree>
    <p:extLst>
      <p:ext uri="{BB962C8B-B14F-4D97-AF65-F5344CB8AC3E}">
        <p14:creationId xmlns:p14="http://schemas.microsoft.com/office/powerpoint/2010/main" val="4208502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2" name="Picture 1"/>
          <p:cNvPicPr>
            <a:picLocks noChangeAspect="1"/>
          </p:cNvPicPr>
          <p:nvPr/>
        </p:nvPicPr>
        <p:blipFill>
          <a:blip r:embed="rId5"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a:xfrm>
            <a:off x="0" y="2514600"/>
            <a:ext cx="3550044" cy="4352544"/>
          </a:xfrm>
          <a:prstGeom prst="rect">
            <a:avLst/>
          </a:prstGeom>
        </p:spPr>
      </p:pic>
      <p:pic>
        <p:nvPicPr>
          <p:cNvPr id="3" name="Picture 2">
            <a:extLst>
              <a:ext uri="{FF2B5EF4-FFF2-40B4-BE49-F238E27FC236}">
                <a16:creationId xmlns:a16="http://schemas.microsoft.com/office/drawing/2014/main" id="{0B60346D-EFDD-2D50-FA17-D242F2C7A45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133600" y="304800"/>
            <a:ext cx="6834944" cy="4495800"/>
          </a:xfrm>
          <a:prstGeom prst="rect">
            <a:avLst/>
          </a:prstGeom>
        </p:spPr>
      </p:pic>
    </p:spTree>
    <p:extLst>
      <p:ext uri="{BB962C8B-B14F-4D97-AF65-F5344CB8AC3E}">
        <p14:creationId xmlns:p14="http://schemas.microsoft.com/office/powerpoint/2010/main" val="63428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692EB5-0A0B-8E93-7CD4-4D7454BBB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838200"/>
            <a:ext cx="7821168" cy="5751785"/>
          </a:xfrm>
          <a:prstGeom prst="rect">
            <a:avLst/>
          </a:prstGeom>
        </p:spPr>
      </p:pic>
      <p:sp>
        <p:nvSpPr>
          <p:cNvPr id="7" name="TextBox 6">
            <a:extLst>
              <a:ext uri="{FF2B5EF4-FFF2-40B4-BE49-F238E27FC236}">
                <a16:creationId xmlns:a16="http://schemas.microsoft.com/office/drawing/2014/main" id="{4376D25D-E667-6BE1-5D39-9D02A4ECCA6D}"/>
              </a:ext>
            </a:extLst>
          </p:cNvPr>
          <p:cNvSpPr txBox="1"/>
          <p:nvPr/>
        </p:nvSpPr>
        <p:spPr>
          <a:xfrm>
            <a:off x="838200" y="283849"/>
            <a:ext cx="2590800" cy="707886"/>
          </a:xfrm>
          <a:prstGeom prst="rect">
            <a:avLst/>
          </a:prstGeom>
          <a:noFill/>
        </p:spPr>
        <p:txBody>
          <a:bodyPr wrap="square" rtlCol="0">
            <a:spAutoFit/>
          </a:bodyPr>
          <a:lstStyle/>
          <a:p>
            <a:r>
              <a:rPr lang="en-US" sz="4000" dirty="0">
                <a:latin typeface="Arial Black" panose="020B0A04020102020204" pitchFamily="34" charset="0"/>
              </a:rPr>
              <a:t>2022</a:t>
            </a:r>
          </a:p>
        </p:txBody>
      </p:sp>
    </p:spTree>
    <p:extLst>
      <p:ext uri="{BB962C8B-B14F-4D97-AF65-F5344CB8AC3E}">
        <p14:creationId xmlns:p14="http://schemas.microsoft.com/office/powerpoint/2010/main" val="107969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F610E07-1E5F-1E38-64AC-027CE71C3FD5}"/>
              </a:ext>
            </a:extLst>
          </p:cNvPr>
          <p:cNvSpPr txBox="1">
            <a:spLocks/>
          </p:cNvSpPr>
          <p:nvPr/>
        </p:nvSpPr>
        <p:spPr>
          <a:xfrm>
            <a:off x="381000" y="152400"/>
            <a:ext cx="8229600" cy="1066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Arial Black" panose="020B0A04020102020204" pitchFamily="34" charset="0"/>
              </a:rPr>
              <a:t>How would you rate Indiana County in regard to each of the following characteristics?</a:t>
            </a:r>
          </a:p>
        </p:txBody>
      </p:sp>
      <p:graphicFrame>
        <p:nvGraphicFramePr>
          <p:cNvPr id="3" name="Chart Placeholder">
            <a:extLst>
              <a:ext uri="{FF2B5EF4-FFF2-40B4-BE49-F238E27FC236}">
                <a16:creationId xmlns:a16="http://schemas.microsoft.com/office/drawing/2014/main" id="{0A4301A1-025A-118B-B879-61F188DDC8BB}"/>
              </a:ext>
            </a:extLst>
          </p:cNvPr>
          <p:cNvGraphicFramePr>
            <a:graphicFrameLocks noGrp="1"/>
          </p:cNvGraphicFramePr>
          <p:nvPr>
            <p:extLst>
              <p:ext uri="{D42A27DB-BD31-4B8C-83A1-F6EECF244321}">
                <p14:modId xmlns:p14="http://schemas.microsoft.com/office/powerpoint/2010/main" val="3762744680"/>
              </p:ext>
            </p:extLst>
          </p:nvPr>
        </p:nvGraphicFramePr>
        <p:xfrm>
          <a:off x="76200" y="876300"/>
          <a:ext cx="8915399" cy="5448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4271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8600" y="3026664"/>
            <a:ext cx="3019615" cy="3831336"/>
          </a:xfrm>
          <a:prstGeom prst="rect">
            <a:avLst/>
          </a:prstGeom>
          <a:effectLst>
            <a:softEdge rad="635000"/>
          </a:effectLst>
        </p:spPr>
      </p:pic>
      <p:graphicFrame>
        <p:nvGraphicFramePr>
          <p:cNvPr id="7" name="Table 6">
            <a:extLst>
              <a:ext uri="{FF2B5EF4-FFF2-40B4-BE49-F238E27FC236}">
                <a16:creationId xmlns:a16="http://schemas.microsoft.com/office/drawing/2014/main" id="{DA0FAA97-AB3F-CF9F-7945-7EB840066B0E}"/>
              </a:ext>
            </a:extLst>
          </p:cNvPr>
          <p:cNvGraphicFramePr>
            <a:graphicFrameLocks noGrp="1"/>
          </p:cNvGraphicFramePr>
          <p:nvPr>
            <p:extLst>
              <p:ext uri="{D42A27DB-BD31-4B8C-83A1-F6EECF244321}">
                <p14:modId xmlns:p14="http://schemas.microsoft.com/office/powerpoint/2010/main" val="459482807"/>
              </p:ext>
            </p:extLst>
          </p:nvPr>
        </p:nvGraphicFramePr>
        <p:xfrm>
          <a:off x="2424205" y="4674743"/>
          <a:ext cx="5729195" cy="1946480"/>
        </p:xfrm>
        <a:graphic>
          <a:graphicData uri="http://schemas.openxmlformats.org/drawingml/2006/table">
            <a:tbl>
              <a:tblPr>
                <a:tableStyleId>{5C22544A-7EE6-4342-B048-85BDC9FD1C3A}</a:tableStyleId>
              </a:tblPr>
              <a:tblGrid>
                <a:gridCol w="1145839">
                  <a:extLst>
                    <a:ext uri="{9D8B030D-6E8A-4147-A177-3AD203B41FA5}">
                      <a16:colId xmlns:a16="http://schemas.microsoft.com/office/drawing/2014/main" val="4054151756"/>
                    </a:ext>
                  </a:extLst>
                </a:gridCol>
                <a:gridCol w="1145839">
                  <a:extLst>
                    <a:ext uri="{9D8B030D-6E8A-4147-A177-3AD203B41FA5}">
                      <a16:colId xmlns:a16="http://schemas.microsoft.com/office/drawing/2014/main" val="3670312335"/>
                    </a:ext>
                  </a:extLst>
                </a:gridCol>
                <a:gridCol w="1145839">
                  <a:extLst>
                    <a:ext uri="{9D8B030D-6E8A-4147-A177-3AD203B41FA5}">
                      <a16:colId xmlns:a16="http://schemas.microsoft.com/office/drawing/2014/main" val="2806377121"/>
                    </a:ext>
                  </a:extLst>
                </a:gridCol>
                <a:gridCol w="1145839">
                  <a:extLst>
                    <a:ext uri="{9D8B030D-6E8A-4147-A177-3AD203B41FA5}">
                      <a16:colId xmlns:a16="http://schemas.microsoft.com/office/drawing/2014/main" val="906530274"/>
                    </a:ext>
                  </a:extLst>
                </a:gridCol>
                <a:gridCol w="1145839">
                  <a:extLst>
                    <a:ext uri="{9D8B030D-6E8A-4147-A177-3AD203B41FA5}">
                      <a16:colId xmlns:a16="http://schemas.microsoft.com/office/drawing/2014/main" val="2711789748"/>
                    </a:ext>
                  </a:extLst>
                </a:gridCol>
              </a:tblGrid>
              <a:tr h="389296">
                <a:tc>
                  <a:txBody>
                    <a:bodyPr/>
                    <a:lstStyle/>
                    <a:p>
                      <a:pPr algn="l" fontAlgn="b"/>
                      <a:endParaRPr lang="en-US" sz="2000" b="0" i="0" u="none" strike="noStrike" dirty="0">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Poor</a:t>
                      </a:r>
                      <a:endParaRPr lang="en-US" sz="2000" b="1"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Fair</a:t>
                      </a:r>
                      <a:endParaRPr lang="en-US" sz="2000" b="1"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Good</a:t>
                      </a:r>
                      <a:endParaRPr lang="en-US" sz="2000" b="1"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Excellent</a:t>
                      </a:r>
                      <a:endParaRPr lang="en-US" sz="2000" b="1" i="0" u="none" strike="noStrike">
                        <a:solidFill>
                          <a:srgbClr val="000000"/>
                        </a:solidFill>
                        <a:effectLst/>
                        <a:latin typeface="Arial Rounded MT Bold" panose="020F0704030504030204" pitchFamily="34" charset="0"/>
                      </a:endParaRPr>
                    </a:p>
                  </a:txBody>
                  <a:tcPr marL="0" marR="0" marT="0" marB="0" anchor="b"/>
                </a:tc>
                <a:extLst>
                  <a:ext uri="{0D108BD9-81ED-4DB2-BD59-A6C34878D82A}">
                    <a16:rowId xmlns:a16="http://schemas.microsoft.com/office/drawing/2014/main" val="3638277408"/>
                  </a:ext>
                </a:extLst>
              </a:tr>
              <a:tr h="389296">
                <a:tc>
                  <a:txBody>
                    <a:bodyPr/>
                    <a:lstStyle/>
                    <a:p>
                      <a:pPr algn="r" fontAlgn="b"/>
                      <a:r>
                        <a:rPr lang="en-US" sz="2000" u="none" strike="noStrike">
                          <a:effectLst/>
                          <a:latin typeface="Arial Rounded MT Bold" panose="020F0704030504030204" pitchFamily="34" charset="0"/>
                        </a:rPr>
                        <a:t>2007</a:t>
                      </a:r>
                      <a:endParaRPr lang="en-US" sz="2000" b="1"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dirty="0">
                          <a:effectLst/>
                          <a:latin typeface="Arial Rounded MT Bold" panose="020F0704030504030204" pitchFamily="34" charset="0"/>
                        </a:rPr>
                        <a:t>38%</a:t>
                      </a:r>
                      <a:endParaRPr lang="en-US" sz="2000" b="0" i="0" u="none" strike="noStrike" dirty="0">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40%</a:t>
                      </a:r>
                      <a:endParaRPr lang="en-US" sz="2000" b="0"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18%</a:t>
                      </a:r>
                      <a:endParaRPr lang="en-US" sz="2000" b="0"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4%</a:t>
                      </a:r>
                      <a:endParaRPr lang="en-US" sz="2000" b="0" i="0" u="none" strike="noStrike">
                        <a:solidFill>
                          <a:srgbClr val="000000"/>
                        </a:solidFill>
                        <a:effectLst/>
                        <a:latin typeface="Arial Rounded MT Bold" panose="020F0704030504030204" pitchFamily="34" charset="0"/>
                      </a:endParaRPr>
                    </a:p>
                  </a:txBody>
                  <a:tcPr marL="0" marR="0" marT="0" marB="0" anchor="b"/>
                </a:tc>
                <a:extLst>
                  <a:ext uri="{0D108BD9-81ED-4DB2-BD59-A6C34878D82A}">
                    <a16:rowId xmlns:a16="http://schemas.microsoft.com/office/drawing/2014/main" val="929582885"/>
                  </a:ext>
                </a:extLst>
              </a:tr>
              <a:tr h="389296">
                <a:tc>
                  <a:txBody>
                    <a:bodyPr/>
                    <a:lstStyle/>
                    <a:p>
                      <a:pPr algn="r" fontAlgn="b"/>
                      <a:r>
                        <a:rPr lang="en-US" sz="2000" u="none" strike="noStrike">
                          <a:effectLst/>
                          <a:latin typeface="Arial Rounded MT Bold" panose="020F0704030504030204" pitchFamily="34" charset="0"/>
                        </a:rPr>
                        <a:t>2012</a:t>
                      </a:r>
                      <a:endParaRPr lang="en-US" sz="2000" b="1"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dirty="0">
                          <a:effectLst/>
                          <a:latin typeface="Arial Rounded MT Bold" panose="020F0704030504030204" pitchFamily="34" charset="0"/>
                        </a:rPr>
                        <a:t>25%</a:t>
                      </a:r>
                      <a:endParaRPr lang="en-US" sz="2000" b="0" i="0" u="none" strike="noStrike" dirty="0">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48%</a:t>
                      </a:r>
                      <a:endParaRPr lang="en-US" sz="2000" b="0"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23%</a:t>
                      </a:r>
                      <a:endParaRPr lang="en-US" sz="2000" b="0"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4%</a:t>
                      </a:r>
                      <a:endParaRPr lang="en-US" sz="2000" b="0" i="0" u="none" strike="noStrike">
                        <a:solidFill>
                          <a:srgbClr val="000000"/>
                        </a:solidFill>
                        <a:effectLst/>
                        <a:latin typeface="Arial Rounded MT Bold" panose="020F0704030504030204" pitchFamily="34" charset="0"/>
                      </a:endParaRPr>
                    </a:p>
                  </a:txBody>
                  <a:tcPr marL="0" marR="0" marT="0" marB="0" anchor="b"/>
                </a:tc>
                <a:extLst>
                  <a:ext uri="{0D108BD9-81ED-4DB2-BD59-A6C34878D82A}">
                    <a16:rowId xmlns:a16="http://schemas.microsoft.com/office/drawing/2014/main" val="697681392"/>
                  </a:ext>
                </a:extLst>
              </a:tr>
              <a:tr h="389296">
                <a:tc>
                  <a:txBody>
                    <a:bodyPr/>
                    <a:lstStyle/>
                    <a:p>
                      <a:pPr algn="r" fontAlgn="b"/>
                      <a:r>
                        <a:rPr lang="en-US" sz="2000" u="none" strike="noStrike">
                          <a:effectLst/>
                          <a:latin typeface="Arial Rounded MT Bold" panose="020F0704030504030204" pitchFamily="34" charset="0"/>
                        </a:rPr>
                        <a:t>2017</a:t>
                      </a:r>
                      <a:endParaRPr lang="en-US" sz="2000" b="1"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51%</a:t>
                      </a:r>
                      <a:endParaRPr lang="en-US" sz="2000" b="0"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dirty="0">
                          <a:effectLst/>
                          <a:latin typeface="Arial Rounded MT Bold" panose="020F0704030504030204" pitchFamily="34" charset="0"/>
                        </a:rPr>
                        <a:t>37%</a:t>
                      </a:r>
                      <a:endParaRPr lang="en-US" sz="2000" b="0" i="0" u="none" strike="noStrike" dirty="0">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dirty="0">
                          <a:effectLst/>
                          <a:latin typeface="Arial Rounded MT Bold" panose="020F0704030504030204" pitchFamily="34" charset="0"/>
                        </a:rPr>
                        <a:t>10%</a:t>
                      </a:r>
                      <a:endParaRPr lang="en-US" sz="2000" b="0" i="0" u="none" strike="noStrike" dirty="0">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1%</a:t>
                      </a:r>
                      <a:endParaRPr lang="en-US" sz="2000" b="0" i="0" u="none" strike="noStrike">
                        <a:solidFill>
                          <a:srgbClr val="000000"/>
                        </a:solidFill>
                        <a:effectLst/>
                        <a:latin typeface="Arial Rounded MT Bold" panose="020F0704030504030204" pitchFamily="34" charset="0"/>
                      </a:endParaRPr>
                    </a:p>
                  </a:txBody>
                  <a:tcPr marL="0" marR="0" marT="0" marB="0" anchor="b"/>
                </a:tc>
                <a:extLst>
                  <a:ext uri="{0D108BD9-81ED-4DB2-BD59-A6C34878D82A}">
                    <a16:rowId xmlns:a16="http://schemas.microsoft.com/office/drawing/2014/main" val="3956535413"/>
                  </a:ext>
                </a:extLst>
              </a:tr>
              <a:tr h="389296">
                <a:tc>
                  <a:txBody>
                    <a:bodyPr/>
                    <a:lstStyle/>
                    <a:p>
                      <a:pPr algn="r" fontAlgn="b"/>
                      <a:r>
                        <a:rPr lang="en-US" sz="2000" u="none" strike="noStrike">
                          <a:effectLst/>
                          <a:latin typeface="Arial Rounded MT Bold" panose="020F0704030504030204" pitchFamily="34" charset="0"/>
                        </a:rPr>
                        <a:t>2022</a:t>
                      </a:r>
                      <a:endParaRPr lang="en-US" sz="2000" b="1"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38%</a:t>
                      </a:r>
                      <a:endParaRPr lang="en-US" sz="2000" b="0"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a:effectLst/>
                          <a:latin typeface="Arial Rounded MT Bold" panose="020F0704030504030204" pitchFamily="34" charset="0"/>
                        </a:rPr>
                        <a:t>42%</a:t>
                      </a:r>
                      <a:endParaRPr lang="en-US" sz="2000" b="0" i="0" u="none" strike="noStrike">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dirty="0">
                          <a:effectLst/>
                          <a:latin typeface="Arial Rounded MT Bold" panose="020F0704030504030204" pitchFamily="34" charset="0"/>
                        </a:rPr>
                        <a:t>17%</a:t>
                      </a:r>
                      <a:endParaRPr lang="en-US" sz="2000" b="0" i="0" u="none" strike="noStrike" dirty="0">
                        <a:solidFill>
                          <a:srgbClr val="000000"/>
                        </a:solidFill>
                        <a:effectLst/>
                        <a:latin typeface="Arial Rounded MT Bold" panose="020F0704030504030204" pitchFamily="34" charset="0"/>
                      </a:endParaRPr>
                    </a:p>
                  </a:txBody>
                  <a:tcPr marL="0" marR="0" marT="0" marB="0" anchor="b"/>
                </a:tc>
                <a:tc>
                  <a:txBody>
                    <a:bodyPr/>
                    <a:lstStyle/>
                    <a:p>
                      <a:pPr algn="ctr" fontAlgn="b"/>
                      <a:r>
                        <a:rPr lang="en-US" sz="2000" u="none" strike="noStrike" dirty="0">
                          <a:effectLst/>
                          <a:latin typeface="Arial Rounded MT Bold" panose="020F0704030504030204" pitchFamily="34" charset="0"/>
                        </a:rPr>
                        <a:t>2%</a:t>
                      </a:r>
                      <a:endParaRPr lang="en-US" sz="2000" b="0" i="0" u="none" strike="noStrike" dirty="0">
                        <a:solidFill>
                          <a:srgbClr val="000000"/>
                        </a:solidFill>
                        <a:effectLst/>
                        <a:latin typeface="Arial Rounded MT Bold" panose="020F0704030504030204" pitchFamily="34" charset="0"/>
                      </a:endParaRPr>
                    </a:p>
                  </a:txBody>
                  <a:tcPr marL="0" marR="0" marT="0" marB="0" anchor="b"/>
                </a:tc>
                <a:extLst>
                  <a:ext uri="{0D108BD9-81ED-4DB2-BD59-A6C34878D82A}">
                    <a16:rowId xmlns:a16="http://schemas.microsoft.com/office/drawing/2014/main" val="4261472524"/>
                  </a:ext>
                </a:extLst>
              </a:tr>
            </a:tbl>
          </a:graphicData>
        </a:graphic>
      </p:graphicFrame>
      <p:pic>
        <p:nvPicPr>
          <p:cNvPr id="6" name="Picture 5">
            <a:extLst>
              <a:ext uri="{FF2B5EF4-FFF2-40B4-BE49-F238E27FC236}">
                <a16:creationId xmlns:a16="http://schemas.microsoft.com/office/drawing/2014/main" id="{443F7136-8519-529C-55F4-FF35E1FA8E0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81207" y="112822"/>
            <a:ext cx="7463405" cy="4561921"/>
          </a:xfrm>
          <a:prstGeom prst="rect">
            <a:avLst/>
          </a:prstGeom>
        </p:spPr>
      </p:pic>
    </p:spTree>
    <p:extLst>
      <p:ext uri="{BB962C8B-B14F-4D97-AF65-F5344CB8AC3E}">
        <p14:creationId xmlns:p14="http://schemas.microsoft.com/office/powerpoint/2010/main" val="4139712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86" y="1248061"/>
            <a:ext cx="6553200" cy="5582507"/>
          </a:xfrm>
          <a:prstGeom prst="rect">
            <a:avLst/>
          </a:prstGeom>
        </p:spPr>
      </p:pic>
      <p:sp>
        <p:nvSpPr>
          <p:cNvPr id="3" name="TextBox 2"/>
          <p:cNvSpPr txBox="1"/>
          <p:nvPr/>
        </p:nvSpPr>
        <p:spPr>
          <a:xfrm>
            <a:off x="5715000" y="1676400"/>
            <a:ext cx="3200400" cy="1569660"/>
          </a:xfrm>
          <a:prstGeom prst="rect">
            <a:avLst/>
          </a:prstGeom>
          <a:noFill/>
        </p:spPr>
        <p:txBody>
          <a:bodyPr wrap="square" rtlCol="0">
            <a:spAutoFit/>
          </a:bodyPr>
          <a:lstStyle/>
          <a:p>
            <a:r>
              <a:rPr lang="en-US" sz="4800" b="1" dirty="0">
                <a:solidFill>
                  <a:srgbClr val="C00000"/>
                </a:solidFill>
                <a:latin typeface="Americana BT" pitchFamily="18" charset="0"/>
              </a:rPr>
              <a:t>Obtaining </a:t>
            </a:r>
          </a:p>
          <a:p>
            <a:r>
              <a:rPr lang="en-US" sz="4800" b="1" dirty="0">
                <a:solidFill>
                  <a:srgbClr val="C00000"/>
                </a:solidFill>
                <a:latin typeface="Americana BT" pitchFamily="18" charset="0"/>
              </a:rPr>
              <a:t>Services</a:t>
            </a:r>
          </a:p>
        </p:txBody>
      </p:sp>
    </p:spTree>
    <p:extLst>
      <p:ext uri="{BB962C8B-B14F-4D97-AF65-F5344CB8AC3E}">
        <p14:creationId xmlns:p14="http://schemas.microsoft.com/office/powerpoint/2010/main" val="784783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150" y="83403"/>
            <a:ext cx="8305800"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 the last 5 years,  did you or someone who lives in your household have trouble obtaining:</a:t>
            </a:r>
          </a:p>
        </p:txBody>
      </p:sp>
      <p:graphicFrame>
        <p:nvGraphicFramePr>
          <p:cNvPr id="8" name="Object 7">
            <a:extLst>
              <a:ext uri="{FF2B5EF4-FFF2-40B4-BE49-F238E27FC236}">
                <a16:creationId xmlns:a16="http://schemas.microsoft.com/office/drawing/2014/main" id="{A6446F71-0BBB-0BDB-56BB-960105558DE3}"/>
              </a:ext>
            </a:extLst>
          </p:cNvPr>
          <p:cNvGraphicFramePr>
            <a:graphicFrameLocks noChangeAspect="1"/>
          </p:cNvGraphicFramePr>
          <p:nvPr>
            <p:extLst>
              <p:ext uri="{D42A27DB-BD31-4B8C-83A1-F6EECF244321}">
                <p14:modId xmlns:p14="http://schemas.microsoft.com/office/powerpoint/2010/main" val="1406733865"/>
              </p:ext>
            </p:extLst>
          </p:nvPr>
        </p:nvGraphicFramePr>
        <p:xfrm>
          <a:off x="438150" y="914400"/>
          <a:ext cx="8267700" cy="5734050"/>
        </p:xfrm>
        <a:graphic>
          <a:graphicData uri="http://schemas.openxmlformats.org/presentationml/2006/ole">
            <mc:AlternateContent xmlns:mc="http://schemas.openxmlformats.org/markup-compatibility/2006">
              <mc:Choice xmlns:v="urn:schemas-microsoft-com:vml" Requires="v">
                <p:oleObj name="Worksheet" r:id="rId3" imgW="8267674" imgH="6438900" progId="Excel.Sheet.12">
                  <p:embed/>
                </p:oleObj>
              </mc:Choice>
              <mc:Fallback>
                <p:oleObj name="Worksheet" r:id="rId3" imgW="8267674" imgH="6438900" progId="Excel.Sheet.12">
                  <p:embed/>
                  <p:pic>
                    <p:nvPicPr>
                      <p:cNvPr id="0" name=""/>
                      <p:cNvPicPr/>
                      <p:nvPr/>
                    </p:nvPicPr>
                    <p:blipFill>
                      <a:blip r:embed="rId4"/>
                      <a:stretch>
                        <a:fillRect/>
                      </a:stretch>
                    </p:blipFill>
                    <p:spPr>
                      <a:xfrm>
                        <a:off x="438150" y="914400"/>
                        <a:ext cx="8267700" cy="5734050"/>
                      </a:xfrm>
                      <a:prstGeom prst="rect">
                        <a:avLst/>
                      </a:prstGeom>
                    </p:spPr>
                  </p:pic>
                </p:oleObj>
              </mc:Fallback>
            </mc:AlternateContent>
          </a:graphicData>
        </a:graphic>
      </p:graphicFrame>
    </p:spTree>
    <p:extLst>
      <p:ext uri="{BB962C8B-B14F-4D97-AF65-F5344CB8AC3E}">
        <p14:creationId xmlns:p14="http://schemas.microsoft.com/office/powerpoint/2010/main" val="118221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150" y="83403"/>
            <a:ext cx="8305800"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 the last 5 years,  did you or someone who lives in your household have trouble obtaining:</a:t>
            </a:r>
          </a:p>
        </p:txBody>
      </p:sp>
      <p:graphicFrame>
        <p:nvGraphicFramePr>
          <p:cNvPr id="2" name="Object 1">
            <a:extLst>
              <a:ext uri="{FF2B5EF4-FFF2-40B4-BE49-F238E27FC236}">
                <a16:creationId xmlns:a16="http://schemas.microsoft.com/office/drawing/2014/main" id="{B2148AE7-F61F-C331-3478-35E37645E9B1}"/>
              </a:ext>
            </a:extLst>
          </p:cNvPr>
          <p:cNvGraphicFramePr>
            <a:graphicFrameLocks noChangeAspect="1"/>
          </p:cNvGraphicFramePr>
          <p:nvPr>
            <p:extLst>
              <p:ext uri="{D42A27DB-BD31-4B8C-83A1-F6EECF244321}">
                <p14:modId xmlns:p14="http://schemas.microsoft.com/office/powerpoint/2010/main" val="1006180248"/>
              </p:ext>
            </p:extLst>
          </p:nvPr>
        </p:nvGraphicFramePr>
        <p:xfrm>
          <a:off x="12864" y="1219200"/>
          <a:ext cx="9159757" cy="4419600"/>
        </p:xfrm>
        <a:graphic>
          <a:graphicData uri="http://schemas.openxmlformats.org/presentationml/2006/ole">
            <mc:AlternateContent xmlns:mc="http://schemas.openxmlformats.org/markup-compatibility/2006">
              <mc:Choice xmlns:v="urn:schemas-microsoft-com:vml" Requires="v">
                <p:oleObj name="Worksheet" r:id="rId3" imgW="8528158" imgH="3606800" progId="Excel.Sheet.12">
                  <p:embed/>
                </p:oleObj>
              </mc:Choice>
              <mc:Fallback>
                <p:oleObj name="Worksheet" r:id="rId3" imgW="8528158" imgH="3606800" progId="Excel.Sheet.12">
                  <p:embed/>
                  <p:pic>
                    <p:nvPicPr>
                      <p:cNvPr id="0" name=""/>
                      <p:cNvPicPr/>
                      <p:nvPr/>
                    </p:nvPicPr>
                    <p:blipFill>
                      <a:blip r:embed="rId4"/>
                      <a:stretch>
                        <a:fillRect/>
                      </a:stretch>
                    </p:blipFill>
                    <p:spPr>
                      <a:xfrm>
                        <a:off x="12864" y="1219200"/>
                        <a:ext cx="9159757" cy="4419600"/>
                      </a:xfrm>
                      <a:prstGeom prst="rect">
                        <a:avLst/>
                      </a:prstGeom>
                    </p:spPr>
                  </p:pic>
                </p:oleObj>
              </mc:Fallback>
            </mc:AlternateContent>
          </a:graphicData>
        </a:graphic>
      </p:graphicFrame>
    </p:spTree>
    <p:extLst>
      <p:ext uri="{BB962C8B-B14F-4D97-AF65-F5344CB8AC3E}">
        <p14:creationId xmlns:p14="http://schemas.microsoft.com/office/powerpoint/2010/main" val="339575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hy 2012\Downloads\canstockphoto752524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8608" y="1600200"/>
            <a:ext cx="2975592" cy="51984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9000" y="1600200"/>
            <a:ext cx="4953000" cy="1200329"/>
          </a:xfrm>
          <a:prstGeom prst="rect">
            <a:avLst/>
          </a:prstGeom>
          <a:noFill/>
        </p:spPr>
        <p:txBody>
          <a:bodyPr wrap="square" rtlCol="0">
            <a:spAutoFit/>
          </a:bodyPr>
          <a:lstStyle/>
          <a:p>
            <a:r>
              <a:rPr lang="en-US" sz="7200" b="1" dirty="0">
                <a:latin typeface="Arial" panose="020B0604020202020204" pitchFamily="34" charset="0"/>
                <a:cs typeface="Arial" panose="020B0604020202020204" pitchFamily="34" charset="0"/>
              </a:rPr>
              <a:t>Child Care</a:t>
            </a:r>
          </a:p>
        </p:txBody>
      </p:sp>
      <p:pic>
        <p:nvPicPr>
          <p:cNvPr id="4" name="Picture 3">
            <a:extLst>
              <a:ext uri="{FF2B5EF4-FFF2-40B4-BE49-F238E27FC236}">
                <a16:creationId xmlns:a16="http://schemas.microsoft.com/office/drawing/2014/main" id="{F0974810-7B9B-4B62-5460-DC6BB1718E0A}"/>
              </a:ext>
            </a:extLst>
          </p:cNvPr>
          <p:cNvPicPr>
            <a:picLocks noChangeAspect="1"/>
          </p:cNvPicPr>
          <p:nvPr/>
        </p:nvPicPr>
        <p:blipFill>
          <a:blip r:embed="rId4"/>
          <a:stretch>
            <a:fillRect/>
          </a:stretch>
        </p:blipFill>
        <p:spPr>
          <a:xfrm>
            <a:off x="7848600" y="5715000"/>
            <a:ext cx="920576" cy="975445"/>
          </a:xfrm>
          <a:prstGeom prst="rect">
            <a:avLst/>
          </a:prstGeom>
        </p:spPr>
      </p:pic>
    </p:spTree>
    <p:extLst>
      <p:ext uri="{BB962C8B-B14F-4D97-AF65-F5344CB8AC3E}">
        <p14:creationId xmlns:p14="http://schemas.microsoft.com/office/powerpoint/2010/main" val="2224614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6DC924-588D-52AC-EFC0-BC8B68F722A8}"/>
              </a:ext>
            </a:extLst>
          </p:cNvPr>
          <p:cNvSpPr>
            <a:spLocks noGrp="1"/>
          </p:cNvSpPr>
          <p:nvPr>
            <p:ph type="sldNum" sz="quarter" idx="12"/>
          </p:nvPr>
        </p:nvSpPr>
        <p:spPr/>
        <p:txBody>
          <a:bodyPr/>
          <a:lstStyle/>
          <a:p>
            <a:fld id="{A88B48FB-E956-2048-9E74-C69E7CAA26CC}" type="slidenum">
              <a:rPr lang="en-US" kern="0">
                <a:solidFill>
                  <a:srgbClr val="666666">
                    <a:lumMod val="60000"/>
                    <a:lumOff val="40000"/>
                  </a:srgbClr>
                </a:solidFill>
              </a:rPr>
              <a:pPr/>
              <a:t>26</a:t>
            </a:fld>
            <a:endParaRPr lang="en-US" kern="0">
              <a:solidFill>
                <a:srgbClr val="666666">
                  <a:lumMod val="60000"/>
                  <a:lumOff val="40000"/>
                </a:srgbClr>
              </a:solidFill>
            </a:endParaRPr>
          </a:p>
        </p:txBody>
      </p:sp>
      <p:pic>
        <p:nvPicPr>
          <p:cNvPr id="6" name="Picture 5">
            <a:extLst>
              <a:ext uri="{FF2B5EF4-FFF2-40B4-BE49-F238E27FC236}">
                <a16:creationId xmlns:a16="http://schemas.microsoft.com/office/drawing/2014/main" id="{90709DD4-DB03-F81C-F809-64795943AB1C}"/>
              </a:ext>
            </a:extLst>
          </p:cNvPr>
          <p:cNvPicPr>
            <a:picLocks noChangeAspect="1"/>
          </p:cNvPicPr>
          <p:nvPr/>
        </p:nvPicPr>
        <p:blipFill>
          <a:blip r:embed="rId3"/>
          <a:stretch>
            <a:fillRect/>
          </a:stretch>
        </p:blipFill>
        <p:spPr>
          <a:xfrm>
            <a:off x="130175" y="1207770"/>
            <a:ext cx="9478646" cy="4671060"/>
          </a:xfrm>
          <a:prstGeom prst="rect">
            <a:avLst/>
          </a:prstGeom>
        </p:spPr>
      </p:pic>
      <p:pic>
        <p:nvPicPr>
          <p:cNvPr id="2" name="Picture 1">
            <a:extLst>
              <a:ext uri="{FF2B5EF4-FFF2-40B4-BE49-F238E27FC236}">
                <a16:creationId xmlns:a16="http://schemas.microsoft.com/office/drawing/2014/main" id="{7A6AAE47-2414-43C2-E459-DD96FD2703B6}"/>
              </a:ext>
            </a:extLst>
          </p:cNvPr>
          <p:cNvPicPr>
            <a:picLocks noChangeAspect="1"/>
          </p:cNvPicPr>
          <p:nvPr/>
        </p:nvPicPr>
        <p:blipFill>
          <a:blip r:embed="rId4"/>
          <a:stretch>
            <a:fillRect/>
          </a:stretch>
        </p:blipFill>
        <p:spPr>
          <a:xfrm>
            <a:off x="8219806" y="5878830"/>
            <a:ext cx="920576" cy="975445"/>
          </a:xfrm>
          <a:prstGeom prst="rect">
            <a:avLst/>
          </a:prstGeom>
        </p:spPr>
      </p:pic>
    </p:spTree>
    <p:extLst>
      <p:ext uri="{BB962C8B-B14F-4D97-AF65-F5344CB8AC3E}">
        <p14:creationId xmlns:p14="http://schemas.microsoft.com/office/powerpoint/2010/main" val="4169067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2BD32F-7AAA-9C01-ABCB-984B6A729CC6}"/>
              </a:ext>
            </a:extLst>
          </p:cNvPr>
          <p:cNvPicPr>
            <a:picLocks noChangeAspect="1"/>
          </p:cNvPicPr>
          <p:nvPr/>
        </p:nvPicPr>
        <p:blipFill>
          <a:blip r:embed="rId3"/>
          <a:stretch>
            <a:fillRect/>
          </a:stretch>
        </p:blipFill>
        <p:spPr>
          <a:xfrm>
            <a:off x="220411" y="304800"/>
            <a:ext cx="8703177" cy="5029200"/>
          </a:xfrm>
          <a:prstGeom prst="rect">
            <a:avLst/>
          </a:prstGeom>
        </p:spPr>
      </p:pic>
      <p:pic>
        <p:nvPicPr>
          <p:cNvPr id="4" name="Picture 3">
            <a:extLst>
              <a:ext uri="{FF2B5EF4-FFF2-40B4-BE49-F238E27FC236}">
                <a16:creationId xmlns:a16="http://schemas.microsoft.com/office/drawing/2014/main" id="{D32161E1-3237-4015-9164-CEDEB0FE9B3B}"/>
              </a:ext>
            </a:extLst>
          </p:cNvPr>
          <p:cNvPicPr>
            <a:picLocks noChangeAspect="1"/>
          </p:cNvPicPr>
          <p:nvPr/>
        </p:nvPicPr>
        <p:blipFill>
          <a:blip r:embed="rId4"/>
          <a:stretch>
            <a:fillRect/>
          </a:stretch>
        </p:blipFill>
        <p:spPr>
          <a:xfrm>
            <a:off x="7979261" y="5715000"/>
            <a:ext cx="920576" cy="975445"/>
          </a:xfrm>
          <a:prstGeom prst="rect">
            <a:avLst/>
          </a:prstGeom>
        </p:spPr>
      </p:pic>
    </p:spTree>
    <p:extLst>
      <p:ext uri="{BB962C8B-B14F-4D97-AF65-F5344CB8AC3E}">
        <p14:creationId xmlns:p14="http://schemas.microsoft.com/office/powerpoint/2010/main" val="1451718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64" y="4038600"/>
            <a:ext cx="3776636" cy="279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04800"/>
            <a:ext cx="8450474" cy="954107"/>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Are you raising the child(</a:t>
            </a:r>
            <a:r>
              <a:rPr lang="en-US" sz="2800" dirty="0" err="1">
                <a:latin typeface="Arial" panose="020B0604020202020204" pitchFamily="34" charset="0"/>
                <a:cs typeface="Arial" panose="020B0604020202020204" pitchFamily="34" charset="0"/>
              </a:rPr>
              <a:t>ren</a:t>
            </a:r>
            <a:r>
              <a:rPr lang="en-US" sz="2800" dirty="0">
                <a:latin typeface="Arial" panose="020B0604020202020204" pitchFamily="34" charset="0"/>
                <a:cs typeface="Arial" panose="020B0604020202020204" pitchFamily="34" charset="0"/>
              </a:rPr>
              <a:t>) of a relative or someone else with a close connection to you?</a:t>
            </a:r>
          </a:p>
        </p:txBody>
      </p:sp>
      <p:graphicFrame>
        <p:nvGraphicFramePr>
          <p:cNvPr id="4" name="Chart 3">
            <a:extLst>
              <a:ext uri="{FF2B5EF4-FFF2-40B4-BE49-F238E27FC236}">
                <a16:creationId xmlns:a16="http://schemas.microsoft.com/office/drawing/2014/main" id="{84F9E7E6-7418-326C-3F10-FA69B3DD829F}"/>
              </a:ext>
            </a:extLst>
          </p:cNvPr>
          <p:cNvGraphicFramePr>
            <a:graphicFrameLocks/>
          </p:cNvGraphicFramePr>
          <p:nvPr>
            <p:extLst>
              <p:ext uri="{D42A27DB-BD31-4B8C-83A1-F6EECF244321}">
                <p14:modId xmlns:p14="http://schemas.microsoft.com/office/powerpoint/2010/main" val="958603088"/>
              </p:ext>
            </p:extLst>
          </p:nvPr>
        </p:nvGraphicFramePr>
        <p:xfrm>
          <a:off x="152400" y="1447800"/>
          <a:ext cx="53340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9F16FB00-6EB9-3F15-887E-5331F9A1DF83}"/>
              </a:ext>
            </a:extLst>
          </p:cNvPr>
          <p:cNvSpPr txBox="1"/>
          <p:nvPr/>
        </p:nvSpPr>
        <p:spPr>
          <a:xfrm>
            <a:off x="6324600" y="4876800"/>
            <a:ext cx="838200" cy="369332"/>
          </a:xfrm>
          <a:prstGeom prst="rect">
            <a:avLst/>
          </a:prstGeom>
          <a:noFill/>
        </p:spPr>
        <p:txBody>
          <a:bodyPr wrap="square" rtlCol="0">
            <a:spAutoFit/>
          </a:bodyPr>
          <a:lstStyle/>
          <a:p>
            <a:r>
              <a:rPr lang="en-US" b="1" dirty="0"/>
              <a:t>2017</a:t>
            </a:r>
          </a:p>
        </p:txBody>
      </p:sp>
      <p:pic>
        <p:nvPicPr>
          <p:cNvPr id="6" name="Picture 5">
            <a:extLst>
              <a:ext uri="{FF2B5EF4-FFF2-40B4-BE49-F238E27FC236}">
                <a16:creationId xmlns:a16="http://schemas.microsoft.com/office/drawing/2014/main" id="{D20CCAF5-A660-ACE4-4FB9-B87DAC7C4D22}"/>
              </a:ext>
            </a:extLst>
          </p:cNvPr>
          <p:cNvPicPr>
            <a:picLocks noChangeAspect="1"/>
          </p:cNvPicPr>
          <p:nvPr/>
        </p:nvPicPr>
        <p:blipFill>
          <a:blip r:embed="rId5"/>
          <a:stretch>
            <a:fillRect/>
          </a:stretch>
        </p:blipFill>
        <p:spPr>
          <a:xfrm>
            <a:off x="304800" y="5715000"/>
            <a:ext cx="920576" cy="975445"/>
          </a:xfrm>
          <a:prstGeom prst="rect">
            <a:avLst/>
          </a:prstGeom>
        </p:spPr>
      </p:pic>
    </p:spTree>
    <p:extLst>
      <p:ext uri="{BB962C8B-B14F-4D97-AF65-F5344CB8AC3E}">
        <p14:creationId xmlns:p14="http://schemas.microsoft.com/office/powerpoint/2010/main" val="159871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2D566F-1A50-2B99-C72F-F13E9CE627EB}"/>
              </a:ext>
            </a:extLst>
          </p:cNvPr>
          <p:cNvGraphicFramePr>
            <a:graphicFrameLocks noGrp="1"/>
          </p:cNvGraphicFramePr>
          <p:nvPr>
            <p:extLst>
              <p:ext uri="{D42A27DB-BD31-4B8C-83A1-F6EECF244321}">
                <p14:modId xmlns:p14="http://schemas.microsoft.com/office/powerpoint/2010/main" val="4072953075"/>
              </p:ext>
            </p:extLst>
          </p:nvPr>
        </p:nvGraphicFramePr>
        <p:xfrm>
          <a:off x="457200" y="762000"/>
          <a:ext cx="7848599" cy="5125085"/>
        </p:xfrm>
        <a:graphic>
          <a:graphicData uri="http://schemas.openxmlformats.org/drawingml/2006/table">
            <a:tbl>
              <a:tblPr/>
              <a:tblGrid>
                <a:gridCol w="3030274">
                  <a:extLst>
                    <a:ext uri="{9D8B030D-6E8A-4147-A177-3AD203B41FA5}">
                      <a16:colId xmlns:a16="http://schemas.microsoft.com/office/drawing/2014/main" val="1204144868"/>
                    </a:ext>
                  </a:extLst>
                </a:gridCol>
                <a:gridCol w="1788051">
                  <a:extLst>
                    <a:ext uri="{9D8B030D-6E8A-4147-A177-3AD203B41FA5}">
                      <a16:colId xmlns:a16="http://schemas.microsoft.com/office/drawing/2014/main" val="3131246481"/>
                    </a:ext>
                  </a:extLst>
                </a:gridCol>
                <a:gridCol w="3030274">
                  <a:extLst>
                    <a:ext uri="{9D8B030D-6E8A-4147-A177-3AD203B41FA5}">
                      <a16:colId xmlns:a16="http://schemas.microsoft.com/office/drawing/2014/main" val="365662525"/>
                    </a:ext>
                  </a:extLst>
                </a:gridCol>
              </a:tblGrid>
              <a:tr h="885825">
                <a:tc gridSpan="3">
                  <a:txBody>
                    <a:bodyPr/>
                    <a:lstStyle/>
                    <a:p>
                      <a:pPr algn="l" fontAlgn="b"/>
                      <a:r>
                        <a:rPr lang="en-US" sz="3200" b="1" i="0" u="none" strike="noStrike" dirty="0">
                          <a:solidFill>
                            <a:srgbClr val="333333"/>
                          </a:solidFill>
                          <a:effectLst/>
                          <a:latin typeface="Arial" panose="020B0604020202020204" pitchFamily="34" charset="0"/>
                        </a:rPr>
                        <a:t>If yes to, what is your relationship with the child(ren)?</a:t>
                      </a:r>
                    </a:p>
                  </a:txBody>
                  <a:tcPr marL="6350" marR="6350" marT="6350"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6923398"/>
                  </a:ext>
                </a:extLst>
              </a:tr>
              <a:tr h="828675">
                <a:tc>
                  <a:txBody>
                    <a:bodyPr/>
                    <a:lstStyle/>
                    <a:p>
                      <a:pPr algn="ctr" fontAlgn="b"/>
                      <a:r>
                        <a:rPr lang="en-US" sz="2800" b="0" i="0" u="none" strike="noStrike" dirty="0">
                          <a:solidFill>
                            <a:srgbClr val="333333"/>
                          </a:solidFill>
                          <a:effectLst/>
                          <a:latin typeface="Arial" panose="020B0604020202020204" pitchFamily="34" charset="0"/>
                        </a:rPr>
                        <a:t>Answer Choices</a:t>
                      </a:r>
                    </a:p>
                  </a:txBody>
                  <a:tcPr marL="6350" marR="6350" marT="6350" marB="0" anchor="b">
                    <a:lnL>
                      <a:noFill/>
                    </a:lnL>
                    <a:lnR>
                      <a:noFill/>
                    </a:lnR>
                    <a:lnT>
                      <a:noFill/>
                    </a:lnT>
                    <a:lnB>
                      <a:noFill/>
                    </a:lnB>
                    <a:solidFill>
                      <a:srgbClr val="EAEAE8"/>
                    </a:solidFill>
                  </a:tcPr>
                </a:tc>
                <a:tc gridSpan="2">
                  <a:txBody>
                    <a:bodyPr/>
                    <a:lstStyle/>
                    <a:p>
                      <a:pPr algn="ctr" fontAlgn="b"/>
                      <a:r>
                        <a:rPr lang="en-US" sz="2800" b="0" i="0" u="none" strike="noStrike">
                          <a:solidFill>
                            <a:srgbClr val="333333"/>
                          </a:solidFill>
                          <a:effectLst/>
                          <a:latin typeface="Arial" panose="020B0604020202020204" pitchFamily="34" charset="0"/>
                        </a:rPr>
                        <a:t>Responses</a:t>
                      </a:r>
                    </a:p>
                  </a:txBody>
                  <a:tcPr marL="6350" marR="6350" marT="6350" marB="0" anchor="b">
                    <a:lnL>
                      <a:noFill/>
                    </a:lnL>
                    <a:lnR>
                      <a:noFill/>
                    </a:lnR>
                    <a:lnT>
                      <a:noFill/>
                    </a:lnT>
                    <a:lnB>
                      <a:noFill/>
                    </a:lnB>
                    <a:solidFill>
                      <a:srgbClr val="EAEAE8"/>
                    </a:solidFill>
                  </a:tcPr>
                </a:tc>
                <a:tc hMerge="1">
                  <a:txBody>
                    <a:bodyPr/>
                    <a:lstStyle/>
                    <a:p>
                      <a:endParaRPr lang="en-US"/>
                    </a:p>
                  </a:txBody>
                  <a:tcPr/>
                </a:tc>
                <a:extLst>
                  <a:ext uri="{0D108BD9-81ED-4DB2-BD59-A6C34878D82A}">
                    <a16:rowId xmlns:a16="http://schemas.microsoft.com/office/drawing/2014/main" val="3606658541"/>
                  </a:ext>
                </a:extLst>
              </a:tr>
              <a:tr h="828675">
                <a:tc>
                  <a:txBody>
                    <a:bodyPr/>
                    <a:lstStyle/>
                    <a:p>
                      <a:pPr algn="l" fontAlgn="b"/>
                      <a:r>
                        <a:rPr lang="en-US" sz="2800" b="0" i="0" u="none" strike="noStrike" dirty="0">
                          <a:solidFill>
                            <a:srgbClr val="333333"/>
                          </a:solidFill>
                          <a:effectLst/>
                          <a:latin typeface="Arial" panose="020B0604020202020204" pitchFamily="34" charset="0"/>
                        </a:rPr>
                        <a:t>Grandparent</a:t>
                      </a:r>
                    </a:p>
                  </a:txBody>
                  <a:tcPr marL="6350" marR="6350" marT="6350" marB="0" anchor="b">
                    <a:lnL>
                      <a:noFill/>
                    </a:lnL>
                    <a:lnR>
                      <a:noFill/>
                    </a:lnR>
                    <a:lnT>
                      <a:noFill/>
                    </a:lnT>
                    <a:lnB>
                      <a:noFill/>
                    </a:lnB>
                    <a:solidFill>
                      <a:srgbClr val="EAEAE8"/>
                    </a:solidFill>
                  </a:tcPr>
                </a:tc>
                <a:tc>
                  <a:txBody>
                    <a:bodyPr/>
                    <a:lstStyle/>
                    <a:p>
                      <a:pPr algn="r" fontAlgn="b"/>
                      <a:r>
                        <a:rPr lang="en-US" sz="2800" b="0" i="0" u="none" strike="noStrike" dirty="0">
                          <a:solidFill>
                            <a:srgbClr val="333333"/>
                          </a:solidFill>
                          <a:effectLst/>
                          <a:latin typeface="Arial" panose="020B0604020202020204" pitchFamily="34" charset="0"/>
                        </a:rPr>
                        <a:t>44.67%</a:t>
                      </a:r>
                    </a:p>
                  </a:txBody>
                  <a:tcPr marL="6350" marR="6350" marT="6350" marB="0" anchor="b">
                    <a:lnL>
                      <a:noFill/>
                    </a:lnL>
                    <a:lnR>
                      <a:noFill/>
                    </a:lnR>
                    <a:lnT>
                      <a:noFill/>
                    </a:lnT>
                    <a:lnB>
                      <a:noFill/>
                    </a:lnB>
                  </a:tcPr>
                </a:tc>
                <a:tc>
                  <a:txBody>
                    <a:bodyPr/>
                    <a:lstStyle/>
                    <a:p>
                      <a:pPr algn="ctr" fontAlgn="b"/>
                      <a:r>
                        <a:rPr lang="en-US" sz="2800" b="0" i="0" u="none" strike="noStrike" dirty="0">
                          <a:solidFill>
                            <a:srgbClr val="333333"/>
                          </a:solidFill>
                          <a:effectLst/>
                          <a:latin typeface="Arial" panose="020B0604020202020204" pitchFamily="34" charset="0"/>
                        </a:rPr>
                        <a:t>67</a:t>
                      </a:r>
                    </a:p>
                  </a:txBody>
                  <a:tcPr marL="6350" marR="6350" marT="6350" marB="0" anchor="b">
                    <a:lnL>
                      <a:noFill/>
                    </a:lnL>
                    <a:lnR>
                      <a:noFill/>
                    </a:lnR>
                    <a:lnT>
                      <a:noFill/>
                    </a:lnT>
                    <a:lnB>
                      <a:noFill/>
                    </a:lnB>
                  </a:tcPr>
                </a:tc>
                <a:extLst>
                  <a:ext uri="{0D108BD9-81ED-4DB2-BD59-A6C34878D82A}">
                    <a16:rowId xmlns:a16="http://schemas.microsoft.com/office/drawing/2014/main" val="3424635552"/>
                  </a:ext>
                </a:extLst>
              </a:tr>
              <a:tr h="828675">
                <a:tc>
                  <a:txBody>
                    <a:bodyPr/>
                    <a:lstStyle/>
                    <a:p>
                      <a:pPr algn="l" fontAlgn="b"/>
                      <a:r>
                        <a:rPr lang="en-US" sz="2800" b="0" i="0" u="none" strike="noStrike">
                          <a:solidFill>
                            <a:srgbClr val="333333"/>
                          </a:solidFill>
                          <a:effectLst/>
                          <a:latin typeface="Arial" panose="020B0604020202020204" pitchFamily="34" charset="0"/>
                        </a:rPr>
                        <a:t>Aunt or Uncle</a:t>
                      </a:r>
                    </a:p>
                  </a:txBody>
                  <a:tcPr marL="6350" marR="6350" marT="6350" marB="0" anchor="b">
                    <a:lnL>
                      <a:noFill/>
                    </a:lnL>
                    <a:lnR>
                      <a:noFill/>
                    </a:lnR>
                    <a:lnT>
                      <a:noFill/>
                    </a:lnT>
                    <a:lnB>
                      <a:noFill/>
                    </a:lnB>
                    <a:solidFill>
                      <a:srgbClr val="EAEAE8"/>
                    </a:solidFill>
                  </a:tcPr>
                </a:tc>
                <a:tc>
                  <a:txBody>
                    <a:bodyPr/>
                    <a:lstStyle/>
                    <a:p>
                      <a:pPr algn="r" fontAlgn="b"/>
                      <a:r>
                        <a:rPr lang="en-US" sz="2800" b="0" i="0" u="none" strike="noStrike" dirty="0">
                          <a:solidFill>
                            <a:srgbClr val="333333"/>
                          </a:solidFill>
                          <a:effectLst/>
                          <a:latin typeface="Arial" panose="020B0604020202020204" pitchFamily="34" charset="0"/>
                        </a:rPr>
                        <a:t>14.00%</a:t>
                      </a:r>
                    </a:p>
                  </a:txBody>
                  <a:tcPr marL="6350" marR="6350" marT="6350" marB="0" anchor="b">
                    <a:lnL>
                      <a:noFill/>
                    </a:lnL>
                    <a:lnR>
                      <a:noFill/>
                    </a:lnR>
                    <a:lnT>
                      <a:noFill/>
                    </a:lnT>
                    <a:lnB>
                      <a:noFill/>
                    </a:lnB>
                  </a:tcPr>
                </a:tc>
                <a:tc>
                  <a:txBody>
                    <a:bodyPr/>
                    <a:lstStyle/>
                    <a:p>
                      <a:pPr algn="ctr" fontAlgn="b"/>
                      <a:r>
                        <a:rPr lang="en-US" sz="2800" b="0" i="0" u="none" strike="noStrike" dirty="0">
                          <a:solidFill>
                            <a:srgbClr val="333333"/>
                          </a:solidFill>
                          <a:effectLst/>
                          <a:latin typeface="Arial" panose="020B0604020202020204" pitchFamily="34" charset="0"/>
                        </a:rPr>
                        <a:t>21</a:t>
                      </a:r>
                    </a:p>
                  </a:txBody>
                  <a:tcPr marL="6350" marR="6350" marT="6350" marB="0" anchor="b">
                    <a:lnL>
                      <a:noFill/>
                    </a:lnL>
                    <a:lnR>
                      <a:noFill/>
                    </a:lnR>
                    <a:lnT>
                      <a:noFill/>
                    </a:lnT>
                    <a:lnB>
                      <a:noFill/>
                    </a:lnB>
                  </a:tcPr>
                </a:tc>
                <a:extLst>
                  <a:ext uri="{0D108BD9-81ED-4DB2-BD59-A6C34878D82A}">
                    <a16:rowId xmlns:a16="http://schemas.microsoft.com/office/drawing/2014/main" val="1728286556"/>
                  </a:ext>
                </a:extLst>
              </a:tr>
              <a:tr h="828675">
                <a:tc>
                  <a:txBody>
                    <a:bodyPr/>
                    <a:lstStyle/>
                    <a:p>
                      <a:pPr algn="l" fontAlgn="b"/>
                      <a:r>
                        <a:rPr lang="en-US" sz="2800" b="0" i="0" u="none" strike="noStrike">
                          <a:solidFill>
                            <a:srgbClr val="333333"/>
                          </a:solidFill>
                          <a:effectLst/>
                          <a:latin typeface="Arial" panose="020B0604020202020204" pitchFamily="34" charset="0"/>
                        </a:rPr>
                        <a:t>Step-parent</a:t>
                      </a:r>
                    </a:p>
                  </a:txBody>
                  <a:tcPr marL="6350" marR="6350" marT="6350" marB="0" anchor="b">
                    <a:lnL>
                      <a:noFill/>
                    </a:lnL>
                    <a:lnR>
                      <a:noFill/>
                    </a:lnR>
                    <a:lnT>
                      <a:noFill/>
                    </a:lnT>
                    <a:lnB>
                      <a:noFill/>
                    </a:lnB>
                    <a:solidFill>
                      <a:srgbClr val="EAEAE8"/>
                    </a:solidFill>
                  </a:tcPr>
                </a:tc>
                <a:tc>
                  <a:txBody>
                    <a:bodyPr/>
                    <a:lstStyle/>
                    <a:p>
                      <a:pPr algn="r" fontAlgn="b"/>
                      <a:r>
                        <a:rPr lang="en-US" sz="2800" b="0" i="0" u="none" strike="noStrike">
                          <a:solidFill>
                            <a:srgbClr val="333333"/>
                          </a:solidFill>
                          <a:effectLst/>
                          <a:latin typeface="Arial" panose="020B0604020202020204" pitchFamily="34" charset="0"/>
                        </a:rPr>
                        <a:t>15.33%</a:t>
                      </a:r>
                    </a:p>
                  </a:txBody>
                  <a:tcPr marL="6350" marR="6350" marT="6350" marB="0" anchor="b">
                    <a:lnL>
                      <a:noFill/>
                    </a:lnL>
                    <a:lnR>
                      <a:noFill/>
                    </a:lnR>
                    <a:lnT>
                      <a:noFill/>
                    </a:lnT>
                    <a:lnB>
                      <a:noFill/>
                    </a:lnB>
                  </a:tcPr>
                </a:tc>
                <a:tc>
                  <a:txBody>
                    <a:bodyPr/>
                    <a:lstStyle/>
                    <a:p>
                      <a:pPr algn="ctr" fontAlgn="b"/>
                      <a:r>
                        <a:rPr lang="en-US" sz="2800" b="0" i="0" u="none" strike="noStrike" dirty="0">
                          <a:solidFill>
                            <a:srgbClr val="333333"/>
                          </a:solidFill>
                          <a:effectLst/>
                          <a:latin typeface="Arial" panose="020B0604020202020204" pitchFamily="34" charset="0"/>
                        </a:rPr>
                        <a:t>23</a:t>
                      </a:r>
                    </a:p>
                  </a:txBody>
                  <a:tcPr marL="6350" marR="6350" marT="6350" marB="0" anchor="b">
                    <a:lnL>
                      <a:noFill/>
                    </a:lnL>
                    <a:lnR>
                      <a:noFill/>
                    </a:lnR>
                    <a:lnT>
                      <a:noFill/>
                    </a:lnT>
                    <a:lnB>
                      <a:noFill/>
                    </a:lnB>
                  </a:tcPr>
                </a:tc>
                <a:extLst>
                  <a:ext uri="{0D108BD9-81ED-4DB2-BD59-A6C34878D82A}">
                    <a16:rowId xmlns:a16="http://schemas.microsoft.com/office/drawing/2014/main" val="2257067036"/>
                  </a:ext>
                </a:extLst>
              </a:tr>
              <a:tr h="828675">
                <a:tc>
                  <a:txBody>
                    <a:bodyPr/>
                    <a:lstStyle/>
                    <a:p>
                      <a:pPr algn="l" fontAlgn="b"/>
                      <a:r>
                        <a:rPr lang="en-US" sz="2800" b="0" i="0" u="none" strike="noStrike">
                          <a:solidFill>
                            <a:srgbClr val="333333"/>
                          </a:solidFill>
                          <a:effectLst/>
                          <a:latin typeface="Arial" panose="020B0604020202020204" pitchFamily="34" charset="0"/>
                        </a:rPr>
                        <a:t>Family Friend</a:t>
                      </a:r>
                    </a:p>
                  </a:txBody>
                  <a:tcPr marL="6350" marR="6350" marT="6350" marB="0" anchor="b">
                    <a:lnL>
                      <a:noFill/>
                    </a:lnL>
                    <a:lnR>
                      <a:noFill/>
                    </a:lnR>
                    <a:lnT>
                      <a:noFill/>
                    </a:lnT>
                    <a:lnB>
                      <a:noFill/>
                    </a:lnB>
                    <a:solidFill>
                      <a:srgbClr val="EAEAE8"/>
                    </a:solidFill>
                  </a:tcPr>
                </a:tc>
                <a:tc>
                  <a:txBody>
                    <a:bodyPr/>
                    <a:lstStyle/>
                    <a:p>
                      <a:pPr algn="r" fontAlgn="b"/>
                      <a:r>
                        <a:rPr lang="en-US" sz="2800" b="0" i="0" u="none" strike="noStrike">
                          <a:solidFill>
                            <a:srgbClr val="333333"/>
                          </a:solidFill>
                          <a:effectLst/>
                          <a:latin typeface="Arial" panose="020B0604020202020204" pitchFamily="34" charset="0"/>
                        </a:rPr>
                        <a:t>7.33%</a:t>
                      </a:r>
                    </a:p>
                  </a:txBody>
                  <a:tcPr marL="6350" marR="6350" marT="6350" marB="0" anchor="b">
                    <a:lnL>
                      <a:noFill/>
                    </a:lnL>
                    <a:lnR>
                      <a:noFill/>
                    </a:lnR>
                    <a:lnT>
                      <a:noFill/>
                    </a:lnT>
                    <a:lnB>
                      <a:noFill/>
                    </a:lnB>
                  </a:tcPr>
                </a:tc>
                <a:tc>
                  <a:txBody>
                    <a:bodyPr/>
                    <a:lstStyle/>
                    <a:p>
                      <a:pPr algn="ctr" fontAlgn="b"/>
                      <a:r>
                        <a:rPr lang="en-US" sz="2800" b="0" i="0" u="none" strike="noStrike" dirty="0">
                          <a:solidFill>
                            <a:srgbClr val="333333"/>
                          </a:solidFill>
                          <a:effectLst/>
                          <a:latin typeface="Arial" panose="020B0604020202020204" pitchFamily="34" charset="0"/>
                        </a:rPr>
                        <a:t>11</a:t>
                      </a:r>
                    </a:p>
                  </a:txBody>
                  <a:tcPr marL="6350" marR="6350" marT="6350" marB="0" anchor="b">
                    <a:lnL>
                      <a:noFill/>
                    </a:lnL>
                    <a:lnR>
                      <a:noFill/>
                    </a:lnR>
                    <a:lnT>
                      <a:noFill/>
                    </a:lnT>
                    <a:lnB>
                      <a:noFill/>
                    </a:lnB>
                  </a:tcPr>
                </a:tc>
                <a:extLst>
                  <a:ext uri="{0D108BD9-81ED-4DB2-BD59-A6C34878D82A}">
                    <a16:rowId xmlns:a16="http://schemas.microsoft.com/office/drawing/2014/main" val="3048792936"/>
                  </a:ext>
                </a:extLst>
              </a:tr>
            </a:tbl>
          </a:graphicData>
        </a:graphic>
      </p:graphicFrame>
      <p:pic>
        <p:nvPicPr>
          <p:cNvPr id="3" name="Picture 2">
            <a:extLst>
              <a:ext uri="{FF2B5EF4-FFF2-40B4-BE49-F238E27FC236}">
                <a16:creationId xmlns:a16="http://schemas.microsoft.com/office/drawing/2014/main" id="{041BCDD6-D86F-9046-E88A-B10586F910AF}"/>
              </a:ext>
            </a:extLst>
          </p:cNvPr>
          <p:cNvPicPr>
            <a:picLocks noChangeAspect="1"/>
          </p:cNvPicPr>
          <p:nvPr/>
        </p:nvPicPr>
        <p:blipFill>
          <a:blip r:embed="rId3"/>
          <a:stretch>
            <a:fillRect/>
          </a:stretch>
        </p:blipFill>
        <p:spPr>
          <a:xfrm>
            <a:off x="8077200" y="5715000"/>
            <a:ext cx="920576" cy="975445"/>
          </a:xfrm>
          <a:prstGeom prst="rect">
            <a:avLst/>
          </a:prstGeom>
        </p:spPr>
      </p:pic>
    </p:spTree>
    <p:extLst>
      <p:ext uri="{BB962C8B-B14F-4D97-AF65-F5344CB8AC3E}">
        <p14:creationId xmlns:p14="http://schemas.microsoft.com/office/powerpoint/2010/main" val="379703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14399" y="-304800"/>
            <a:ext cx="6275015" cy="7162800"/>
          </a:xfrm>
          <a:prstGeom prst="rect">
            <a:avLst/>
          </a:prstGeom>
        </p:spPr>
      </p:pic>
    </p:spTree>
    <p:extLst>
      <p:ext uri="{BB962C8B-B14F-4D97-AF65-F5344CB8AC3E}">
        <p14:creationId xmlns:p14="http://schemas.microsoft.com/office/powerpoint/2010/main" val="153585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957" y="618356"/>
            <a:ext cx="9028193" cy="5261744"/>
          </a:xfrm>
          <a:prstGeom prst="rect">
            <a:avLst/>
          </a:prstGeom>
        </p:spPr>
      </p:pic>
      <p:sp>
        <p:nvSpPr>
          <p:cNvPr id="3" name="TextBox 2"/>
          <p:cNvSpPr txBox="1"/>
          <p:nvPr/>
        </p:nvSpPr>
        <p:spPr>
          <a:xfrm>
            <a:off x="609600" y="1752600"/>
            <a:ext cx="2792752" cy="923330"/>
          </a:xfrm>
          <a:prstGeom prst="rect">
            <a:avLst/>
          </a:prstGeom>
          <a:noFill/>
        </p:spPr>
        <p:txBody>
          <a:bodyPr wrap="none" rtlCol="0">
            <a:spAutoFit/>
          </a:bodyPr>
          <a:lstStyle/>
          <a:p>
            <a:r>
              <a:rPr lang="en-US" sz="5400" b="1" dirty="0">
                <a:solidFill>
                  <a:srgbClr val="C00000"/>
                </a:solidFill>
                <a:latin typeface="Americana BT" pitchFamily="18" charset="0"/>
              </a:rPr>
              <a:t>Priorities</a:t>
            </a:r>
          </a:p>
        </p:txBody>
      </p:sp>
    </p:spTree>
    <p:extLst>
      <p:ext uri="{BB962C8B-B14F-4D97-AF65-F5344CB8AC3E}">
        <p14:creationId xmlns:p14="http://schemas.microsoft.com/office/powerpoint/2010/main" val="2895748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BCCBEA-0CE5-CDA2-EB6A-795584E8222B}"/>
              </a:ext>
            </a:extLst>
          </p:cNvPr>
          <p:cNvPicPr>
            <a:picLocks noChangeAspect="1"/>
          </p:cNvPicPr>
          <p:nvPr/>
        </p:nvPicPr>
        <p:blipFill rotWithShape="1">
          <a:blip r:embed="rId3"/>
          <a:srcRect t="14255" r="41567" b="1"/>
          <a:stretch/>
        </p:blipFill>
        <p:spPr>
          <a:xfrm>
            <a:off x="375198" y="874576"/>
            <a:ext cx="8235402" cy="5860275"/>
          </a:xfrm>
          <a:prstGeom prst="rect">
            <a:avLst/>
          </a:prstGeom>
        </p:spPr>
      </p:pic>
      <p:sp>
        <p:nvSpPr>
          <p:cNvPr id="10" name="TextBox 9">
            <a:extLst>
              <a:ext uri="{FF2B5EF4-FFF2-40B4-BE49-F238E27FC236}">
                <a16:creationId xmlns:a16="http://schemas.microsoft.com/office/drawing/2014/main" id="{36E45466-5EEC-0B44-4CCC-D0AB5A11140F}"/>
              </a:ext>
            </a:extLst>
          </p:cNvPr>
          <p:cNvSpPr txBox="1"/>
          <p:nvPr/>
        </p:nvSpPr>
        <p:spPr>
          <a:xfrm>
            <a:off x="762000" y="228600"/>
            <a:ext cx="7460738" cy="646331"/>
          </a:xfrm>
          <a:prstGeom prst="rect">
            <a:avLst/>
          </a:prstGeom>
          <a:noFill/>
        </p:spPr>
        <p:txBody>
          <a:bodyPr wrap="square" rtlCol="0">
            <a:spAutoFit/>
          </a:bodyPr>
          <a:lstStyle/>
          <a:p>
            <a:r>
              <a:rPr lang="en-US" dirty="0">
                <a:latin typeface="Arial Black" panose="020B0A04020102020204" pitchFamily="34" charset="0"/>
              </a:rPr>
              <a:t>What priority do you think should be given during the next five years to programs in Indiana County that…</a:t>
            </a:r>
          </a:p>
        </p:txBody>
      </p:sp>
    </p:spTree>
    <p:extLst>
      <p:ext uri="{BB962C8B-B14F-4D97-AF65-F5344CB8AC3E}">
        <p14:creationId xmlns:p14="http://schemas.microsoft.com/office/powerpoint/2010/main" val="1606911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6E45466-5EEC-0B44-4CCC-D0AB5A11140F}"/>
              </a:ext>
            </a:extLst>
          </p:cNvPr>
          <p:cNvSpPr txBox="1"/>
          <p:nvPr/>
        </p:nvSpPr>
        <p:spPr>
          <a:xfrm>
            <a:off x="762000" y="228600"/>
            <a:ext cx="7460738" cy="646331"/>
          </a:xfrm>
          <a:prstGeom prst="rect">
            <a:avLst/>
          </a:prstGeom>
          <a:noFill/>
        </p:spPr>
        <p:txBody>
          <a:bodyPr wrap="square" rtlCol="0">
            <a:spAutoFit/>
          </a:bodyPr>
          <a:lstStyle/>
          <a:p>
            <a:r>
              <a:rPr lang="en-US" dirty="0">
                <a:latin typeface="Arial Black" panose="020B0A04020102020204" pitchFamily="34" charset="0"/>
              </a:rPr>
              <a:t>What priority do you think should be given during the next five years to programs in Indiana County that…</a:t>
            </a:r>
          </a:p>
        </p:txBody>
      </p:sp>
      <p:pic>
        <p:nvPicPr>
          <p:cNvPr id="2" name="Picture 1">
            <a:extLst>
              <a:ext uri="{FF2B5EF4-FFF2-40B4-BE49-F238E27FC236}">
                <a16:creationId xmlns:a16="http://schemas.microsoft.com/office/drawing/2014/main" id="{7FB93AFE-1A26-A301-5183-B93957754E62}"/>
              </a:ext>
            </a:extLst>
          </p:cNvPr>
          <p:cNvPicPr>
            <a:picLocks noChangeAspect="1"/>
          </p:cNvPicPr>
          <p:nvPr/>
        </p:nvPicPr>
        <p:blipFill rotWithShape="1">
          <a:blip r:embed="rId3"/>
          <a:srcRect t="12054" r="41336"/>
          <a:stretch/>
        </p:blipFill>
        <p:spPr>
          <a:xfrm>
            <a:off x="304800" y="1066800"/>
            <a:ext cx="8642730" cy="5562600"/>
          </a:xfrm>
          <a:prstGeom prst="rect">
            <a:avLst/>
          </a:prstGeom>
        </p:spPr>
      </p:pic>
    </p:spTree>
    <p:extLst>
      <p:ext uri="{BB962C8B-B14F-4D97-AF65-F5344CB8AC3E}">
        <p14:creationId xmlns:p14="http://schemas.microsoft.com/office/powerpoint/2010/main" val="644303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51775"/>
            <a:ext cx="9067800" cy="6124690"/>
          </a:xfrm>
          <a:prstGeom prst="rect">
            <a:avLst/>
          </a:prstGeom>
        </p:spPr>
        <p:txBody>
          <a:bodyPr wrap="square">
            <a:spAutoFit/>
          </a:bodyPr>
          <a:lstStyle/>
          <a:p>
            <a:pPr>
              <a:lnSpc>
                <a:spcPct val="115000"/>
              </a:lnSpc>
              <a:spcAft>
                <a:spcPts val="1000"/>
              </a:spcAft>
            </a:pPr>
            <a:r>
              <a:rPr lang="en-US" sz="2800" b="1" dirty="0">
                <a:latin typeface="Arial"/>
                <a:ea typeface="Calibri"/>
                <a:cs typeface="Times New Roman"/>
              </a:rPr>
              <a:t>2022 </a:t>
            </a:r>
            <a:r>
              <a:rPr lang="en-US" sz="2800" b="1" i="1" dirty="0">
                <a:latin typeface="Arial"/>
                <a:ea typeface="Calibri"/>
                <a:cs typeface="Times New Roman"/>
              </a:rPr>
              <a:t>Highest Priority </a:t>
            </a:r>
            <a:r>
              <a:rPr lang="en-US" sz="2800" b="1" dirty="0">
                <a:latin typeface="Arial"/>
                <a:ea typeface="Calibri"/>
                <a:cs typeface="Times New Roman"/>
              </a:rPr>
              <a:t>given to programs that:</a:t>
            </a:r>
            <a:endParaRPr lang="en-US" sz="2400" dirty="0">
              <a:latin typeface="Arial"/>
              <a:ea typeface="Calibri"/>
              <a:cs typeface="Times New Roman"/>
            </a:endParaRPr>
          </a:p>
          <a:p>
            <a:pPr marL="342900" marR="0" lvl="0" indent="-342900">
              <a:lnSpc>
                <a:spcPct val="115000"/>
              </a:lnSpc>
              <a:spcBef>
                <a:spcPts val="0"/>
              </a:spcBef>
              <a:spcAft>
                <a:spcPts val="0"/>
              </a:spcAft>
              <a:buFont typeface="+mj-lt"/>
              <a:buAutoNum type="arabicPeriod"/>
            </a:pPr>
            <a:r>
              <a:rPr lang="en-US" sz="2800" dirty="0">
                <a:latin typeface="Arial"/>
                <a:ea typeface="Calibri"/>
                <a:cs typeface="Times New Roman"/>
              </a:rPr>
              <a:t>Help youth develop life skills</a:t>
            </a:r>
          </a:p>
          <a:p>
            <a:pPr marL="342900" marR="0" lvl="0" indent="-342900">
              <a:lnSpc>
                <a:spcPct val="115000"/>
              </a:lnSpc>
              <a:spcBef>
                <a:spcPts val="0"/>
              </a:spcBef>
              <a:spcAft>
                <a:spcPts val="0"/>
              </a:spcAft>
              <a:buFont typeface="+mj-lt"/>
              <a:buAutoNum type="arabicPeriod"/>
            </a:pPr>
            <a:r>
              <a:rPr lang="en-US" sz="2800" dirty="0">
                <a:latin typeface="Arial"/>
                <a:ea typeface="Calibri"/>
                <a:cs typeface="Times New Roman"/>
              </a:rPr>
              <a:t>Provide mental health services</a:t>
            </a:r>
          </a:p>
          <a:p>
            <a:pPr marL="342900" marR="0" lvl="0" indent="-342900">
              <a:lnSpc>
                <a:spcPct val="115000"/>
              </a:lnSpc>
              <a:spcBef>
                <a:spcPts val="0"/>
              </a:spcBef>
              <a:spcAft>
                <a:spcPts val="0"/>
              </a:spcAft>
              <a:buFont typeface="+mj-lt"/>
              <a:buAutoNum type="arabicPeriod"/>
            </a:pPr>
            <a:r>
              <a:rPr lang="en-US" sz="2800" dirty="0">
                <a:latin typeface="Arial"/>
                <a:ea typeface="Calibri"/>
                <a:cs typeface="Times New Roman"/>
              </a:rPr>
              <a:t>Reduce drug and alcohol use among youth</a:t>
            </a:r>
            <a:endParaRPr lang="en-US" sz="3600" dirty="0">
              <a:ea typeface="Calibri"/>
              <a:cs typeface="Times New Roman"/>
            </a:endParaRPr>
          </a:p>
          <a:p>
            <a:pPr marL="342900" indent="-342900">
              <a:lnSpc>
                <a:spcPct val="115000"/>
              </a:lnSpc>
              <a:buFont typeface="+mj-lt"/>
              <a:buAutoNum type="arabicPeriod"/>
            </a:pPr>
            <a:r>
              <a:rPr lang="en-US" sz="2800" dirty="0">
                <a:latin typeface="Arial"/>
                <a:ea typeface="Calibri"/>
                <a:cs typeface="Times New Roman"/>
              </a:rPr>
              <a:t>Provide recreational activities for youth</a:t>
            </a:r>
            <a:endParaRPr lang="en-US" sz="3600" dirty="0">
              <a:ea typeface="Calibri"/>
              <a:cs typeface="Times New Roman"/>
            </a:endParaRPr>
          </a:p>
          <a:p>
            <a:pPr marL="342900" marR="0" lvl="0" indent="-342900">
              <a:lnSpc>
                <a:spcPct val="115000"/>
              </a:lnSpc>
              <a:spcBef>
                <a:spcPts val="0"/>
              </a:spcBef>
              <a:spcAft>
                <a:spcPts val="0"/>
              </a:spcAft>
              <a:buFont typeface="+mj-lt"/>
              <a:buAutoNum type="arabicPeriod"/>
            </a:pPr>
            <a:r>
              <a:rPr lang="en-US" sz="2800" dirty="0">
                <a:latin typeface="Arial"/>
                <a:ea typeface="Calibri"/>
                <a:cs typeface="Times New Roman"/>
              </a:rPr>
              <a:t>Affordable housing for the elderly</a:t>
            </a:r>
            <a:endParaRPr lang="en-US" sz="3600" dirty="0">
              <a:ea typeface="Calibri"/>
              <a:cs typeface="Times New Roman"/>
            </a:endParaRPr>
          </a:p>
          <a:p>
            <a:pPr marL="342900" marR="0" lvl="0" indent="-342900">
              <a:lnSpc>
                <a:spcPct val="115000"/>
              </a:lnSpc>
              <a:spcBef>
                <a:spcPts val="0"/>
              </a:spcBef>
              <a:spcAft>
                <a:spcPts val="0"/>
              </a:spcAft>
              <a:buFont typeface="+mj-lt"/>
              <a:buAutoNum type="arabicPeriod"/>
            </a:pPr>
            <a:r>
              <a:rPr lang="en-US" sz="2800" dirty="0">
                <a:latin typeface="Arial"/>
                <a:ea typeface="Calibri"/>
                <a:cs typeface="Times New Roman"/>
              </a:rPr>
              <a:t>Provide education on suicide prevention in the schools</a:t>
            </a:r>
            <a:endParaRPr lang="en-US" sz="3600" dirty="0">
              <a:ea typeface="Calibri"/>
              <a:cs typeface="Times New Roman"/>
            </a:endParaRPr>
          </a:p>
          <a:p>
            <a:pPr marL="342900" marR="0" lvl="0" indent="-342900">
              <a:lnSpc>
                <a:spcPct val="115000"/>
              </a:lnSpc>
              <a:spcBef>
                <a:spcPts val="0"/>
              </a:spcBef>
              <a:spcAft>
                <a:spcPts val="0"/>
              </a:spcAft>
              <a:buFont typeface="+mj-lt"/>
              <a:buAutoNum type="arabicPeriod"/>
            </a:pPr>
            <a:r>
              <a:rPr lang="en-US" sz="2800" dirty="0">
                <a:latin typeface="Arial"/>
                <a:ea typeface="Calibri"/>
                <a:cs typeface="Times New Roman"/>
              </a:rPr>
              <a:t>Provide emergency food</a:t>
            </a:r>
          </a:p>
          <a:p>
            <a:pPr marL="342900" marR="0" lvl="0" indent="-342900">
              <a:lnSpc>
                <a:spcPct val="115000"/>
              </a:lnSpc>
              <a:spcBef>
                <a:spcPts val="0"/>
              </a:spcBef>
              <a:spcAft>
                <a:spcPts val="0"/>
              </a:spcAft>
              <a:buFont typeface="+mj-lt"/>
              <a:buAutoNum type="arabicPeriod"/>
            </a:pPr>
            <a:r>
              <a:rPr lang="en-US" sz="2800" dirty="0">
                <a:latin typeface="Arial"/>
                <a:ea typeface="Calibri"/>
                <a:cs typeface="Times New Roman"/>
              </a:rPr>
              <a:t>Address domestic violence and abuse</a:t>
            </a:r>
          </a:p>
          <a:p>
            <a:pPr marL="342900" marR="0" lvl="0" indent="-342900">
              <a:lnSpc>
                <a:spcPct val="115000"/>
              </a:lnSpc>
              <a:spcBef>
                <a:spcPts val="0"/>
              </a:spcBef>
              <a:spcAft>
                <a:spcPts val="0"/>
              </a:spcAft>
              <a:buFont typeface="+mj-lt"/>
              <a:buAutoNum type="arabicPeriod"/>
            </a:pPr>
            <a:r>
              <a:rPr lang="en-US" sz="2800" dirty="0">
                <a:latin typeface="Arial"/>
                <a:ea typeface="Calibri"/>
                <a:cs typeface="Times New Roman"/>
              </a:rPr>
              <a:t>Provide recreational activities for families</a:t>
            </a:r>
          </a:p>
          <a:p>
            <a:pPr marL="342900" marR="0" lvl="0" indent="-342900">
              <a:lnSpc>
                <a:spcPct val="115000"/>
              </a:lnSpc>
              <a:spcBef>
                <a:spcPts val="0"/>
              </a:spcBef>
              <a:spcAft>
                <a:spcPts val="0"/>
              </a:spcAft>
              <a:buFont typeface="+mj-lt"/>
              <a:buAutoNum type="arabicPeriod"/>
            </a:pPr>
            <a:r>
              <a:rPr lang="en-US" sz="2800" dirty="0">
                <a:latin typeface="Arial"/>
                <a:ea typeface="Calibri"/>
                <a:cs typeface="Times New Roman"/>
              </a:rPr>
              <a:t>Reduce drug and alcohol use among adults  </a:t>
            </a:r>
          </a:p>
        </p:txBody>
      </p:sp>
      <p:pic>
        <p:nvPicPr>
          <p:cNvPr id="3" name="Picture 2">
            <a:extLst>
              <a:ext uri="{FF2B5EF4-FFF2-40B4-BE49-F238E27FC236}">
                <a16:creationId xmlns:a16="http://schemas.microsoft.com/office/drawing/2014/main" id="{4DFF33D9-1F90-AF5E-9368-2C1ED16BD24E}"/>
              </a:ext>
            </a:extLst>
          </p:cNvPr>
          <p:cNvPicPr>
            <a:picLocks noChangeAspect="1"/>
          </p:cNvPicPr>
          <p:nvPr/>
        </p:nvPicPr>
        <p:blipFill>
          <a:blip r:embed="rId3"/>
          <a:stretch>
            <a:fillRect/>
          </a:stretch>
        </p:blipFill>
        <p:spPr>
          <a:xfrm>
            <a:off x="8001000" y="5820210"/>
            <a:ext cx="920576" cy="975445"/>
          </a:xfrm>
          <a:prstGeom prst="rect">
            <a:avLst/>
          </a:prstGeom>
        </p:spPr>
      </p:pic>
    </p:spTree>
    <p:extLst>
      <p:ext uri="{BB962C8B-B14F-4D97-AF65-F5344CB8AC3E}">
        <p14:creationId xmlns:p14="http://schemas.microsoft.com/office/powerpoint/2010/main" val="1685870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1775"/>
            <a:ext cx="8229600" cy="5360827"/>
          </a:xfrm>
          <a:prstGeom prst="rect">
            <a:avLst/>
          </a:prstGeom>
        </p:spPr>
        <p:txBody>
          <a:bodyPr wrap="square">
            <a:spAutoFit/>
          </a:bodyPr>
          <a:lstStyle/>
          <a:p>
            <a:pPr>
              <a:lnSpc>
                <a:spcPct val="115000"/>
              </a:lnSpc>
              <a:spcAft>
                <a:spcPts val="1000"/>
              </a:spcAft>
            </a:pPr>
            <a:r>
              <a:rPr lang="en-US" sz="2800" b="1" dirty="0">
                <a:latin typeface="Arial"/>
                <a:ea typeface="Calibri"/>
                <a:cs typeface="Times New Roman"/>
              </a:rPr>
              <a:t>2017 Highest Priority given to programs that:</a:t>
            </a:r>
            <a:endParaRPr lang="en-US" sz="3600" dirty="0">
              <a:ea typeface="Calibri"/>
              <a:cs typeface="Times New Roman"/>
            </a:endParaRPr>
          </a:p>
          <a:p>
            <a:pPr marL="342900" marR="0" lvl="0" indent="-342900">
              <a:lnSpc>
                <a:spcPct val="115000"/>
              </a:lnSpc>
              <a:spcBef>
                <a:spcPts val="0"/>
              </a:spcBef>
              <a:spcAft>
                <a:spcPts val="0"/>
              </a:spcAft>
              <a:buFont typeface="+mj-lt"/>
              <a:buAutoNum type="arabicPeriod"/>
            </a:pPr>
            <a:r>
              <a:rPr lang="en-US" sz="2400" dirty="0">
                <a:latin typeface="Arial"/>
                <a:ea typeface="Calibri"/>
                <a:cs typeface="Times New Roman"/>
              </a:rPr>
              <a:t>Reduce drug and alcohol use among youth</a:t>
            </a:r>
            <a:endParaRPr lang="en-US" sz="3200" dirty="0">
              <a:ea typeface="Calibri"/>
              <a:cs typeface="Times New Roman"/>
            </a:endParaRPr>
          </a:p>
          <a:p>
            <a:pPr marL="342900" marR="0" lvl="0" indent="-342900">
              <a:lnSpc>
                <a:spcPct val="115000"/>
              </a:lnSpc>
              <a:spcBef>
                <a:spcPts val="0"/>
              </a:spcBef>
              <a:spcAft>
                <a:spcPts val="0"/>
              </a:spcAft>
              <a:buFont typeface="+mj-lt"/>
              <a:buAutoNum type="arabicPeriod"/>
            </a:pPr>
            <a:r>
              <a:rPr lang="en-US" sz="2400" dirty="0">
                <a:latin typeface="Arial"/>
                <a:ea typeface="Calibri"/>
                <a:cs typeface="Times New Roman"/>
              </a:rPr>
              <a:t>Reduce drug and alcohol use among adults</a:t>
            </a:r>
            <a:endParaRPr lang="en-US" sz="3200" dirty="0">
              <a:ea typeface="Calibri"/>
              <a:cs typeface="Times New Roman"/>
            </a:endParaRPr>
          </a:p>
          <a:p>
            <a:pPr marL="342900" marR="0" lvl="0" indent="-342900">
              <a:lnSpc>
                <a:spcPct val="115000"/>
              </a:lnSpc>
              <a:spcBef>
                <a:spcPts val="0"/>
              </a:spcBef>
              <a:spcAft>
                <a:spcPts val="0"/>
              </a:spcAft>
              <a:buFont typeface="+mj-lt"/>
              <a:buAutoNum type="arabicPeriod"/>
            </a:pPr>
            <a:r>
              <a:rPr lang="en-US" sz="2400" dirty="0">
                <a:latin typeface="Arial"/>
                <a:ea typeface="Calibri"/>
                <a:cs typeface="Times New Roman"/>
              </a:rPr>
              <a:t>Provide education on suicide prevention in the schools and the community</a:t>
            </a:r>
            <a:endParaRPr lang="en-US" sz="3200" dirty="0">
              <a:ea typeface="Calibri"/>
              <a:cs typeface="Times New Roman"/>
            </a:endParaRPr>
          </a:p>
          <a:p>
            <a:pPr marL="342900" marR="0" lvl="0" indent="-342900">
              <a:lnSpc>
                <a:spcPct val="115000"/>
              </a:lnSpc>
              <a:spcBef>
                <a:spcPts val="0"/>
              </a:spcBef>
              <a:spcAft>
                <a:spcPts val="0"/>
              </a:spcAft>
              <a:buFont typeface="+mj-lt"/>
              <a:buAutoNum type="arabicPeriod"/>
            </a:pPr>
            <a:r>
              <a:rPr lang="en-US" sz="2400" dirty="0">
                <a:latin typeface="Arial"/>
                <a:ea typeface="Calibri"/>
                <a:cs typeface="Times New Roman"/>
              </a:rPr>
              <a:t>Provide affordable housing for the elderly</a:t>
            </a:r>
            <a:endParaRPr lang="en-US" sz="3200" dirty="0">
              <a:ea typeface="Calibri"/>
              <a:cs typeface="Times New Roman"/>
            </a:endParaRPr>
          </a:p>
          <a:p>
            <a:pPr marL="342900" marR="0" lvl="0" indent="-342900">
              <a:lnSpc>
                <a:spcPct val="115000"/>
              </a:lnSpc>
              <a:spcBef>
                <a:spcPts val="0"/>
              </a:spcBef>
              <a:spcAft>
                <a:spcPts val="0"/>
              </a:spcAft>
              <a:buFont typeface="+mj-lt"/>
              <a:buAutoNum type="arabicPeriod"/>
            </a:pPr>
            <a:r>
              <a:rPr lang="en-US" sz="2400" dirty="0">
                <a:latin typeface="Arial"/>
                <a:ea typeface="Calibri"/>
                <a:cs typeface="Times New Roman"/>
              </a:rPr>
              <a:t>Help youth develop life skills</a:t>
            </a:r>
            <a:endParaRPr lang="en-US" sz="3200" dirty="0">
              <a:ea typeface="Calibri"/>
              <a:cs typeface="Times New Roman"/>
            </a:endParaRPr>
          </a:p>
          <a:p>
            <a:pPr marL="342900" marR="0" lvl="0" indent="-342900">
              <a:lnSpc>
                <a:spcPct val="115000"/>
              </a:lnSpc>
              <a:spcBef>
                <a:spcPts val="0"/>
              </a:spcBef>
              <a:spcAft>
                <a:spcPts val="0"/>
              </a:spcAft>
              <a:buFont typeface="+mj-lt"/>
              <a:buAutoNum type="arabicPeriod"/>
            </a:pPr>
            <a:r>
              <a:rPr lang="en-US" sz="2400" dirty="0">
                <a:latin typeface="Arial"/>
                <a:ea typeface="Calibri"/>
                <a:cs typeface="Times New Roman"/>
              </a:rPr>
              <a:t>Provide mental health services</a:t>
            </a:r>
          </a:p>
          <a:p>
            <a:pPr marL="342900" marR="0" lvl="0" indent="-342900">
              <a:lnSpc>
                <a:spcPct val="115000"/>
              </a:lnSpc>
              <a:spcBef>
                <a:spcPts val="0"/>
              </a:spcBef>
              <a:spcAft>
                <a:spcPts val="0"/>
              </a:spcAft>
              <a:buFont typeface="+mj-lt"/>
              <a:buAutoNum type="arabicPeriod"/>
            </a:pPr>
            <a:r>
              <a:rPr lang="en-US" sz="2400" dirty="0">
                <a:latin typeface="Arial"/>
                <a:ea typeface="Calibri"/>
                <a:cs typeface="Times New Roman"/>
              </a:rPr>
              <a:t>Address domestic violence and abuse</a:t>
            </a:r>
          </a:p>
          <a:p>
            <a:pPr marL="342900" marR="0" lvl="0" indent="-342900">
              <a:lnSpc>
                <a:spcPct val="115000"/>
              </a:lnSpc>
              <a:spcBef>
                <a:spcPts val="0"/>
              </a:spcBef>
              <a:spcAft>
                <a:spcPts val="0"/>
              </a:spcAft>
              <a:buFont typeface="+mj-lt"/>
              <a:buAutoNum type="arabicPeriod"/>
            </a:pPr>
            <a:r>
              <a:rPr lang="en-US" sz="2400" dirty="0">
                <a:latin typeface="Arial"/>
                <a:ea typeface="Calibri"/>
                <a:cs typeface="Times New Roman"/>
              </a:rPr>
              <a:t>Combat juvenile delinquency</a:t>
            </a:r>
          </a:p>
          <a:p>
            <a:pPr marL="342900" marR="0" lvl="0" indent="-342900">
              <a:lnSpc>
                <a:spcPct val="115000"/>
              </a:lnSpc>
              <a:spcBef>
                <a:spcPts val="0"/>
              </a:spcBef>
              <a:spcAft>
                <a:spcPts val="0"/>
              </a:spcAft>
              <a:buFont typeface="+mj-lt"/>
              <a:buAutoNum type="arabicPeriod"/>
            </a:pPr>
            <a:r>
              <a:rPr lang="en-US" sz="2400" dirty="0">
                <a:latin typeface="Arial"/>
                <a:ea typeface="Calibri"/>
                <a:cs typeface="Times New Roman"/>
              </a:rPr>
              <a:t>Provide parenting education</a:t>
            </a:r>
          </a:p>
          <a:p>
            <a:pPr marL="342900" marR="0" lvl="0" indent="-342900">
              <a:lnSpc>
                <a:spcPct val="115000"/>
              </a:lnSpc>
              <a:spcBef>
                <a:spcPts val="0"/>
              </a:spcBef>
              <a:spcAft>
                <a:spcPts val="0"/>
              </a:spcAft>
              <a:buFont typeface="+mj-lt"/>
              <a:buAutoNum type="arabicPeriod"/>
            </a:pPr>
            <a:r>
              <a:rPr lang="en-US" sz="2400" dirty="0">
                <a:latin typeface="Arial"/>
                <a:ea typeface="Calibri"/>
                <a:cs typeface="Times New Roman"/>
              </a:rPr>
              <a:t>Provide recreational activities for youth</a:t>
            </a:r>
            <a:endParaRPr lang="en-US" sz="3200" dirty="0">
              <a:ea typeface="Calibri"/>
              <a:cs typeface="Times New Roman"/>
            </a:endParaRPr>
          </a:p>
        </p:txBody>
      </p:sp>
      <p:pic>
        <p:nvPicPr>
          <p:cNvPr id="3" name="Picture 2">
            <a:extLst>
              <a:ext uri="{FF2B5EF4-FFF2-40B4-BE49-F238E27FC236}">
                <a16:creationId xmlns:a16="http://schemas.microsoft.com/office/drawing/2014/main" id="{77CBE637-78D8-372C-E9F0-479832FF723D}"/>
              </a:ext>
            </a:extLst>
          </p:cNvPr>
          <p:cNvPicPr>
            <a:picLocks noChangeAspect="1"/>
          </p:cNvPicPr>
          <p:nvPr/>
        </p:nvPicPr>
        <p:blipFill>
          <a:blip r:embed="rId3"/>
          <a:stretch>
            <a:fillRect/>
          </a:stretch>
        </p:blipFill>
        <p:spPr>
          <a:xfrm>
            <a:off x="7924800" y="5812602"/>
            <a:ext cx="920576" cy="975445"/>
          </a:xfrm>
          <a:prstGeom prst="rect">
            <a:avLst/>
          </a:prstGeom>
        </p:spPr>
      </p:pic>
    </p:spTree>
    <p:extLst>
      <p:ext uri="{BB962C8B-B14F-4D97-AF65-F5344CB8AC3E}">
        <p14:creationId xmlns:p14="http://schemas.microsoft.com/office/powerpoint/2010/main" val="2649356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50BC8A-EC16-AF93-1350-5EF61F049914}"/>
              </a:ext>
            </a:extLst>
          </p:cNvPr>
          <p:cNvPicPr>
            <a:picLocks noChangeAspect="1"/>
          </p:cNvPicPr>
          <p:nvPr/>
        </p:nvPicPr>
        <p:blipFill>
          <a:blip r:embed="rId3"/>
          <a:stretch>
            <a:fillRect/>
          </a:stretch>
        </p:blipFill>
        <p:spPr>
          <a:xfrm>
            <a:off x="279346" y="1066800"/>
            <a:ext cx="8521922" cy="4267200"/>
          </a:xfrm>
          <a:prstGeom prst="rect">
            <a:avLst/>
          </a:prstGeom>
        </p:spPr>
      </p:pic>
      <p:sp>
        <p:nvSpPr>
          <p:cNvPr id="5" name="Title">
            <a:extLst>
              <a:ext uri="{FF2B5EF4-FFF2-40B4-BE49-F238E27FC236}">
                <a16:creationId xmlns:a16="http://schemas.microsoft.com/office/drawing/2014/main" id="{A0F3978D-EB7D-03DD-0112-53F0901340C6}"/>
              </a:ext>
            </a:extLst>
          </p:cNvPr>
          <p:cNvSpPr txBox="1">
            <a:spLocks/>
          </p:cNvSpPr>
          <p:nvPr/>
        </p:nvSpPr>
        <p:spPr>
          <a:xfrm>
            <a:off x="115136" y="80645"/>
            <a:ext cx="8229600" cy="5487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What Social Media Sites do you use?</a:t>
            </a:r>
          </a:p>
        </p:txBody>
      </p:sp>
      <p:pic>
        <p:nvPicPr>
          <p:cNvPr id="6" name="Picture 5">
            <a:extLst>
              <a:ext uri="{FF2B5EF4-FFF2-40B4-BE49-F238E27FC236}">
                <a16:creationId xmlns:a16="http://schemas.microsoft.com/office/drawing/2014/main" id="{10CDEC07-605A-6CFE-50D2-24711A982AF1}"/>
              </a:ext>
            </a:extLst>
          </p:cNvPr>
          <p:cNvPicPr>
            <a:picLocks noChangeAspect="1"/>
          </p:cNvPicPr>
          <p:nvPr/>
        </p:nvPicPr>
        <p:blipFill>
          <a:blip r:embed="rId4"/>
          <a:stretch>
            <a:fillRect/>
          </a:stretch>
        </p:blipFill>
        <p:spPr>
          <a:xfrm>
            <a:off x="7884448" y="5728855"/>
            <a:ext cx="920576" cy="975445"/>
          </a:xfrm>
          <a:prstGeom prst="rect">
            <a:avLst/>
          </a:prstGeom>
        </p:spPr>
      </p:pic>
    </p:spTree>
    <p:extLst>
      <p:ext uri="{BB962C8B-B14F-4D97-AF65-F5344CB8AC3E}">
        <p14:creationId xmlns:p14="http://schemas.microsoft.com/office/powerpoint/2010/main" val="956605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413" y="905844"/>
            <a:ext cx="4572000" cy="5952156"/>
          </a:xfrm>
          <a:prstGeom prst="rect">
            <a:avLst/>
          </a:prstGeom>
        </p:spPr>
      </p:pic>
      <p:sp>
        <p:nvSpPr>
          <p:cNvPr id="3" name="TextBox 2"/>
          <p:cNvSpPr txBox="1"/>
          <p:nvPr/>
        </p:nvSpPr>
        <p:spPr>
          <a:xfrm>
            <a:off x="4943856" y="2087666"/>
            <a:ext cx="3597843" cy="923330"/>
          </a:xfrm>
          <a:prstGeom prst="rect">
            <a:avLst/>
          </a:prstGeom>
          <a:noFill/>
        </p:spPr>
        <p:txBody>
          <a:bodyPr wrap="square" rtlCol="0">
            <a:spAutoFit/>
          </a:bodyPr>
          <a:lstStyle/>
          <a:p>
            <a:r>
              <a:rPr lang="en-US" sz="5400" b="1" dirty="0">
                <a:solidFill>
                  <a:srgbClr val="C00000"/>
                </a:solidFill>
                <a:latin typeface="Americana BT" pitchFamily="18" charset="0"/>
              </a:rPr>
              <a:t>Solutions</a:t>
            </a:r>
          </a:p>
        </p:txBody>
      </p:sp>
    </p:spTree>
    <p:extLst>
      <p:ext uri="{BB962C8B-B14F-4D97-AF65-F5344CB8AC3E}">
        <p14:creationId xmlns:p14="http://schemas.microsoft.com/office/powerpoint/2010/main" val="3560587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sp>
        <p:nvSpPr>
          <p:cNvPr id="2" name="Rectangle 1"/>
          <p:cNvSpPr/>
          <p:nvPr/>
        </p:nvSpPr>
        <p:spPr>
          <a:xfrm>
            <a:off x="304800" y="1066800"/>
            <a:ext cx="7620000" cy="6186309"/>
          </a:xfrm>
          <a:prstGeom prst="rect">
            <a:avLst/>
          </a:prstGeom>
        </p:spPr>
        <p:txBody>
          <a:bodyPr wrap="square">
            <a:spAutoFit/>
          </a:bodyPr>
          <a:lstStyle/>
          <a:p>
            <a:r>
              <a:rPr lang="en-US" sz="3600" b="1" dirty="0">
                <a:solidFill>
                  <a:srgbClr val="C00000"/>
                </a:solidFill>
              </a:rPr>
              <a:t>The results of the needs assessment will be utilized in various ways, including planning for future    services, allocating funds to help meet the needs, using data to support needs assessments in federal, state and local grant applications, and assisting agencies and groups in their strategic planning.</a:t>
            </a:r>
          </a:p>
          <a:p>
            <a:r>
              <a:rPr lang="en-US" sz="3600" b="1" dirty="0">
                <a:solidFill>
                  <a:srgbClr val="C00000"/>
                </a:solidFill>
              </a:rPr>
              <a:t> </a:t>
            </a:r>
          </a:p>
          <a:p>
            <a:r>
              <a:rPr lang="en-US" sz="3600" b="1" dirty="0">
                <a:solidFill>
                  <a:srgbClr val="C00000"/>
                </a:solidFill>
              </a:rPr>
              <a:t> </a:t>
            </a:r>
          </a:p>
        </p:txBody>
      </p:sp>
    </p:spTree>
    <p:extLst>
      <p:ext uri="{BB962C8B-B14F-4D97-AF65-F5344CB8AC3E}">
        <p14:creationId xmlns:p14="http://schemas.microsoft.com/office/powerpoint/2010/main" val="3771530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800" y="21336"/>
            <a:ext cx="6452286" cy="6836664"/>
          </a:xfrm>
          <a:prstGeom prst="rect">
            <a:avLst/>
          </a:prstGeom>
        </p:spPr>
      </p:pic>
      <p:sp>
        <p:nvSpPr>
          <p:cNvPr id="6" name="Rectangle 3"/>
          <p:cNvSpPr>
            <a:spLocks noChangeArrowheads="1"/>
          </p:cNvSpPr>
          <p:nvPr/>
        </p:nvSpPr>
        <p:spPr bwMode="auto">
          <a:xfrm>
            <a:off x="111707613" y="106403775"/>
            <a:ext cx="5951537" cy="8624888"/>
          </a:xfrm>
          <a:prstGeom prst="rect">
            <a:avLst/>
          </a:prstGeom>
          <a:solidFill>
            <a:srgbClr val="DADAD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4"/>
          <p:cNvSpPr txBox="1">
            <a:spLocks noChangeArrowheads="1"/>
          </p:cNvSpPr>
          <p:nvPr/>
        </p:nvSpPr>
        <p:spPr bwMode="auto">
          <a:xfrm>
            <a:off x="112315625" y="106403775"/>
            <a:ext cx="43053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Text Box 5"/>
          <p:cNvSpPr txBox="1">
            <a:spLocks noChangeArrowheads="1"/>
          </p:cNvSpPr>
          <p:nvPr/>
        </p:nvSpPr>
        <p:spPr bwMode="auto">
          <a:xfrm>
            <a:off x="112855375" y="105897363"/>
            <a:ext cx="3765550"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a:ln>
                  <a:noFill/>
                </a:ln>
                <a:solidFill>
                  <a:srgbClr val="000000"/>
                </a:solidFill>
                <a:effectLst/>
                <a:latin typeface="Franklin Gothic Demi" pitchFamily="34" charset="0"/>
                <a:cs typeface="Arial" pitchFamily="34" charset="0"/>
              </a:rPr>
              <a:t>Resuls ro th 012 Survey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 Box 6"/>
          <p:cNvSpPr txBox="1">
            <a:spLocks noChangeArrowheads="1"/>
          </p:cNvSpPr>
          <p:nvPr/>
        </p:nvSpPr>
        <p:spPr bwMode="auto">
          <a:xfrm>
            <a:off x="112315625" y="107316588"/>
            <a:ext cx="3702050" cy="123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0" name="Group 7"/>
          <p:cNvGrpSpPr>
            <a:grpSpLocks/>
          </p:cNvGrpSpPr>
          <p:nvPr/>
        </p:nvGrpSpPr>
        <p:grpSpPr bwMode="auto">
          <a:xfrm>
            <a:off x="111710788" y="105773538"/>
            <a:ext cx="5943600" cy="630237"/>
            <a:chOff x="111557971" y="105621666"/>
            <a:chExt cx="5943691" cy="629934"/>
          </a:xfrm>
        </p:grpSpPr>
        <p:sp>
          <p:nvSpPr>
            <p:cNvPr id="11" name="Rectangle 8"/>
            <p:cNvSpPr>
              <a:spLocks noChangeArrowheads="1"/>
            </p:cNvSpPr>
            <p:nvPr/>
          </p:nvSpPr>
          <p:spPr bwMode="auto">
            <a:xfrm>
              <a:off x="111557971" y="105621666"/>
              <a:ext cx="5863876" cy="629934"/>
            </a:xfrm>
            <a:prstGeom prst="rect">
              <a:avLst/>
            </a:prstGeom>
            <a:solidFill>
              <a:srgbClr val="90909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2" name="Group 9"/>
            <p:cNvGrpSpPr>
              <a:grpSpLocks/>
            </p:cNvGrpSpPr>
            <p:nvPr/>
          </p:nvGrpSpPr>
          <p:grpSpPr bwMode="auto">
            <a:xfrm>
              <a:off x="111718029" y="105759432"/>
              <a:ext cx="182430" cy="166599"/>
              <a:chOff x="110998761" y="106858297"/>
              <a:chExt cx="135197" cy="123465"/>
            </a:xfrm>
          </p:grpSpPr>
          <p:sp>
            <p:nvSpPr>
              <p:cNvPr id="14" name="AutoShape 10"/>
              <p:cNvSpPr>
                <a:spLocks noChangeArrowheads="1"/>
              </p:cNvSpPr>
              <p:nvPr/>
            </p:nvSpPr>
            <p:spPr bwMode="auto">
              <a:xfrm>
                <a:off x="110998761" y="106858297"/>
                <a:ext cx="135197" cy="23741"/>
              </a:xfrm>
              <a:prstGeom prst="roundRect">
                <a:avLst>
                  <a:gd name="adj" fmla="val 50000"/>
                </a:avLst>
              </a:prstGeom>
              <a:solidFill>
                <a:srgbClr val="C000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AutoShape 11"/>
              <p:cNvSpPr>
                <a:spLocks noChangeArrowheads="1"/>
              </p:cNvSpPr>
              <p:nvPr/>
            </p:nvSpPr>
            <p:spPr bwMode="auto">
              <a:xfrm>
                <a:off x="110998761" y="106907897"/>
                <a:ext cx="135197" cy="23742"/>
              </a:xfrm>
              <a:prstGeom prst="roundRect">
                <a:avLst>
                  <a:gd name="adj" fmla="val 50000"/>
                </a:avLst>
              </a:prstGeom>
              <a:solidFill>
                <a:srgbClr val="C000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AutoShape 12"/>
              <p:cNvSpPr>
                <a:spLocks noChangeArrowheads="1"/>
              </p:cNvSpPr>
              <p:nvPr/>
            </p:nvSpPr>
            <p:spPr bwMode="auto">
              <a:xfrm>
                <a:off x="110998761" y="106958021"/>
                <a:ext cx="135197" cy="23741"/>
              </a:xfrm>
              <a:prstGeom prst="roundRect">
                <a:avLst>
                  <a:gd name="adj" fmla="val 50000"/>
                </a:avLst>
              </a:prstGeom>
              <a:solidFill>
                <a:srgbClr val="C000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3" name="Text Box 13"/>
            <p:cNvSpPr txBox="1">
              <a:spLocks noChangeArrowheads="1"/>
            </p:cNvSpPr>
            <p:nvPr/>
          </p:nvSpPr>
          <p:spPr bwMode="auto">
            <a:xfrm>
              <a:off x="112162563" y="105621666"/>
              <a:ext cx="5339099" cy="629934"/>
            </a:xfrm>
            <a:prstGeom prst="rect">
              <a:avLst/>
            </a:prstGeom>
            <a:solidFill>
              <a:srgbClr val="A3D1A2"/>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3F3F3F"/>
                  </a:solidFill>
                  <a:effectLst/>
                  <a:latin typeface="Arial" pitchFamily="34" charset="0"/>
                  <a:cs typeface="Arial" pitchFamily="34" charset="0"/>
                </a:rPr>
                <a:t>Summary Report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pic>
        <p:nvPicPr>
          <p:cNvPr id="32782" name="Picture 14" descr="Larger picture county survey"/>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801150" y="106714925"/>
            <a:ext cx="887413" cy="654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pic>
      <p:sp>
        <p:nvSpPr>
          <p:cNvPr id="17" name="Rectangle 15"/>
          <p:cNvSpPr>
            <a:spLocks noChangeArrowheads="1"/>
          </p:cNvSpPr>
          <p:nvPr/>
        </p:nvSpPr>
        <p:spPr bwMode="auto">
          <a:xfrm flipH="1">
            <a:off x="111579025" y="105773538"/>
            <a:ext cx="122238" cy="9255125"/>
          </a:xfrm>
          <a:prstGeom prst="rect">
            <a:avLst/>
          </a:prstGeom>
          <a:solidFill>
            <a:srgbClr val="A21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6"/>
          <p:cNvSpPr txBox="1">
            <a:spLocks noChangeArrowheads="1"/>
          </p:cNvSpPr>
          <p:nvPr/>
        </p:nvSpPr>
        <p:spPr bwMode="auto">
          <a:xfrm>
            <a:off x="111709200" y="106451400"/>
            <a:ext cx="6119813"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pitchFamily="34" charset="0"/>
                <a:cs typeface="Arial" pitchFamily="34" charset="0"/>
              </a:rPr>
              <a:t>A Comparison of Results from the 2002, 2007, and 2012  Indiana County Surveys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9" name="Group 17"/>
          <p:cNvGrpSpPr>
            <a:grpSpLocks/>
          </p:cNvGrpSpPr>
          <p:nvPr/>
        </p:nvGrpSpPr>
        <p:grpSpPr bwMode="auto">
          <a:xfrm>
            <a:off x="111480600" y="107594400"/>
            <a:ext cx="6646863" cy="6400800"/>
            <a:chOff x="118095566" y="106948884"/>
            <a:chExt cx="5942718" cy="6542018"/>
          </a:xfrm>
        </p:grpSpPr>
        <p:sp>
          <p:nvSpPr>
            <p:cNvPr id="20" name="Oval 18"/>
            <p:cNvSpPr>
              <a:spLocks noChangeArrowheads="1"/>
            </p:cNvSpPr>
            <p:nvPr/>
          </p:nvSpPr>
          <p:spPr bwMode="auto">
            <a:xfrm>
              <a:off x="119419524" y="108453873"/>
              <a:ext cx="3063058" cy="3296104"/>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2787" name="Picture 19" descr="Larger picture county survey"/>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095566" y="106948884"/>
              <a:ext cx="5942718" cy="6542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pic>
      </p:grpSp>
      <p:sp>
        <p:nvSpPr>
          <p:cNvPr id="2" name="TextBox 1"/>
          <p:cNvSpPr txBox="1"/>
          <p:nvPr/>
        </p:nvSpPr>
        <p:spPr>
          <a:xfrm>
            <a:off x="1371600" y="3200400"/>
            <a:ext cx="2666999" cy="3354765"/>
          </a:xfrm>
          <a:prstGeom prst="rect">
            <a:avLst/>
          </a:prstGeom>
          <a:noFill/>
        </p:spPr>
        <p:txBody>
          <a:bodyPr wrap="square" rtlCol="0">
            <a:spAutoFit/>
          </a:bodyPr>
          <a:lstStyle/>
          <a:p>
            <a:pPr algn="ctr"/>
            <a:r>
              <a:rPr lang="en-US" sz="3200" dirty="0">
                <a:latin typeface="Arial Rounded MT Bold" panose="020F0704030504030204" pitchFamily="34" charset="0"/>
              </a:rPr>
              <a:t>Thank you!</a:t>
            </a:r>
          </a:p>
          <a:p>
            <a:pPr algn="ctr"/>
            <a:endParaRPr lang="en-US" sz="2000" dirty="0">
              <a:latin typeface="Arial Rounded MT Bold" panose="020F0704030504030204" pitchFamily="34" charset="0"/>
            </a:endParaRPr>
          </a:p>
          <a:p>
            <a:pPr algn="ctr"/>
            <a:r>
              <a:rPr lang="en-US" sz="3200" dirty="0">
                <a:latin typeface="Arial Rounded MT Bold" panose="020F0704030504030204" pitchFamily="34" charset="0"/>
              </a:rPr>
              <a:t>Now Lisa will talk about the open ended questions.</a:t>
            </a:r>
          </a:p>
        </p:txBody>
      </p:sp>
    </p:spTree>
    <p:extLst>
      <p:ext uri="{BB962C8B-B14F-4D97-AF65-F5344CB8AC3E}">
        <p14:creationId xmlns:p14="http://schemas.microsoft.com/office/powerpoint/2010/main" val="2237064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sp>
        <p:nvSpPr>
          <p:cNvPr id="6" name="Rectangle 3"/>
          <p:cNvSpPr>
            <a:spLocks noChangeArrowheads="1"/>
          </p:cNvSpPr>
          <p:nvPr/>
        </p:nvSpPr>
        <p:spPr bwMode="auto">
          <a:xfrm>
            <a:off x="111707613" y="106403775"/>
            <a:ext cx="5951537" cy="8624888"/>
          </a:xfrm>
          <a:prstGeom prst="rect">
            <a:avLst/>
          </a:prstGeom>
          <a:solidFill>
            <a:srgbClr val="DADAD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4"/>
          <p:cNvSpPr txBox="1">
            <a:spLocks noChangeArrowheads="1"/>
          </p:cNvSpPr>
          <p:nvPr/>
        </p:nvSpPr>
        <p:spPr bwMode="auto">
          <a:xfrm>
            <a:off x="112315625" y="106403775"/>
            <a:ext cx="43053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Text Box 5"/>
          <p:cNvSpPr txBox="1">
            <a:spLocks noChangeArrowheads="1"/>
          </p:cNvSpPr>
          <p:nvPr/>
        </p:nvSpPr>
        <p:spPr bwMode="auto">
          <a:xfrm>
            <a:off x="112855375" y="105897363"/>
            <a:ext cx="3765550"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a:ln>
                  <a:noFill/>
                </a:ln>
                <a:solidFill>
                  <a:srgbClr val="000000"/>
                </a:solidFill>
                <a:effectLst/>
                <a:latin typeface="Franklin Gothic Demi" pitchFamily="34" charset="0"/>
                <a:cs typeface="Arial" pitchFamily="34" charset="0"/>
              </a:rPr>
              <a:t>Resuls ro th 012 Survey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 Box 6"/>
          <p:cNvSpPr txBox="1">
            <a:spLocks noChangeArrowheads="1"/>
          </p:cNvSpPr>
          <p:nvPr/>
        </p:nvSpPr>
        <p:spPr bwMode="auto">
          <a:xfrm>
            <a:off x="112315625" y="107316588"/>
            <a:ext cx="3702050" cy="123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0" name="Group 7"/>
          <p:cNvGrpSpPr>
            <a:grpSpLocks/>
          </p:cNvGrpSpPr>
          <p:nvPr/>
        </p:nvGrpSpPr>
        <p:grpSpPr bwMode="auto">
          <a:xfrm>
            <a:off x="111710788" y="105773538"/>
            <a:ext cx="5943600" cy="630237"/>
            <a:chOff x="111557971" y="105621666"/>
            <a:chExt cx="5943691" cy="629934"/>
          </a:xfrm>
        </p:grpSpPr>
        <p:sp>
          <p:nvSpPr>
            <p:cNvPr id="11" name="Rectangle 8"/>
            <p:cNvSpPr>
              <a:spLocks noChangeArrowheads="1"/>
            </p:cNvSpPr>
            <p:nvPr/>
          </p:nvSpPr>
          <p:spPr bwMode="auto">
            <a:xfrm>
              <a:off x="111557971" y="105621666"/>
              <a:ext cx="5863876" cy="629934"/>
            </a:xfrm>
            <a:prstGeom prst="rect">
              <a:avLst/>
            </a:prstGeom>
            <a:solidFill>
              <a:srgbClr val="90909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2" name="Group 9"/>
            <p:cNvGrpSpPr>
              <a:grpSpLocks/>
            </p:cNvGrpSpPr>
            <p:nvPr/>
          </p:nvGrpSpPr>
          <p:grpSpPr bwMode="auto">
            <a:xfrm>
              <a:off x="111718029" y="105759432"/>
              <a:ext cx="182430" cy="166599"/>
              <a:chOff x="110998761" y="106858297"/>
              <a:chExt cx="135197" cy="123465"/>
            </a:xfrm>
          </p:grpSpPr>
          <p:sp>
            <p:nvSpPr>
              <p:cNvPr id="14" name="AutoShape 10"/>
              <p:cNvSpPr>
                <a:spLocks noChangeArrowheads="1"/>
              </p:cNvSpPr>
              <p:nvPr/>
            </p:nvSpPr>
            <p:spPr bwMode="auto">
              <a:xfrm>
                <a:off x="110998761" y="106858297"/>
                <a:ext cx="135197" cy="23741"/>
              </a:xfrm>
              <a:prstGeom prst="roundRect">
                <a:avLst>
                  <a:gd name="adj" fmla="val 50000"/>
                </a:avLst>
              </a:prstGeom>
              <a:solidFill>
                <a:srgbClr val="C000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AutoShape 11"/>
              <p:cNvSpPr>
                <a:spLocks noChangeArrowheads="1"/>
              </p:cNvSpPr>
              <p:nvPr/>
            </p:nvSpPr>
            <p:spPr bwMode="auto">
              <a:xfrm>
                <a:off x="110998761" y="106907897"/>
                <a:ext cx="135197" cy="23742"/>
              </a:xfrm>
              <a:prstGeom prst="roundRect">
                <a:avLst>
                  <a:gd name="adj" fmla="val 50000"/>
                </a:avLst>
              </a:prstGeom>
              <a:solidFill>
                <a:srgbClr val="C000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AutoShape 12"/>
              <p:cNvSpPr>
                <a:spLocks noChangeArrowheads="1"/>
              </p:cNvSpPr>
              <p:nvPr/>
            </p:nvSpPr>
            <p:spPr bwMode="auto">
              <a:xfrm>
                <a:off x="110998761" y="106958021"/>
                <a:ext cx="135197" cy="23741"/>
              </a:xfrm>
              <a:prstGeom prst="roundRect">
                <a:avLst>
                  <a:gd name="adj" fmla="val 50000"/>
                </a:avLst>
              </a:prstGeom>
              <a:solidFill>
                <a:srgbClr val="C000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3" name="Text Box 13"/>
            <p:cNvSpPr txBox="1">
              <a:spLocks noChangeArrowheads="1"/>
            </p:cNvSpPr>
            <p:nvPr/>
          </p:nvSpPr>
          <p:spPr bwMode="auto">
            <a:xfrm>
              <a:off x="112162563" y="105621666"/>
              <a:ext cx="5339099" cy="629934"/>
            </a:xfrm>
            <a:prstGeom prst="rect">
              <a:avLst/>
            </a:prstGeom>
            <a:solidFill>
              <a:srgbClr val="A3D1A2"/>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3F3F3F"/>
                  </a:solidFill>
                  <a:effectLst/>
                  <a:latin typeface="Arial" pitchFamily="34" charset="0"/>
                  <a:cs typeface="Arial" pitchFamily="34" charset="0"/>
                </a:rPr>
                <a:t>Summary Report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pic>
        <p:nvPicPr>
          <p:cNvPr id="32782" name="Picture 14" descr="Larger picture county survey"/>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801150" y="106714925"/>
            <a:ext cx="887413" cy="654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pic>
      <p:sp>
        <p:nvSpPr>
          <p:cNvPr id="17" name="Rectangle 15"/>
          <p:cNvSpPr>
            <a:spLocks noChangeArrowheads="1"/>
          </p:cNvSpPr>
          <p:nvPr/>
        </p:nvSpPr>
        <p:spPr bwMode="auto">
          <a:xfrm flipH="1">
            <a:off x="111579025" y="105773538"/>
            <a:ext cx="122238" cy="9255125"/>
          </a:xfrm>
          <a:prstGeom prst="rect">
            <a:avLst/>
          </a:prstGeom>
          <a:solidFill>
            <a:srgbClr val="A21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6"/>
          <p:cNvSpPr txBox="1">
            <a:spLocks noChangeArrowheads="1"/>
          </p:cNvSpPr>
          <p:nvPr/>
        </p:nvSpPr>
        <p:spPr bwMode="auto">
          <a:xfrm>
            <a:off x="111709200" y="106451400"/>
            <a:ext cx="6119813"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pitchFamily="34" charset="0"/>
                <a:cs typeface="Arial" pitchFamily="34" charset="0"/>
              </a:rPr>
              <a:t>A Comparison of Results from the 2002, 2007, and 2012  Indiana County Surveys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9" name="Group 17"/>
          <p:cNvGrpSpPr>
            <a:grpSpLocks/>
          </p:cNvGrpSpPr>
          <p:nvPr/>
        </p:nvGrpSpPr>
        <p:grpSpPr bwMode="auto">
          <a:xfrm>
            <a:off x="111480600" y="107594400"/>
            <a:ext cx="6646863" cy="6400800"/>
            <a:chOff x="118095566" y="106948884"/>
            <a:chExt cx="5942718" cy="6542018"/>
          </a:xfrm>
        </p:grpSpPr>
        <p:sp>
          <p:nvSpPr>
            <p:cNvPr id="20" name="Oval 18"/>
            <p:cNvSpPr>
              <a:spLocks noChangeArrowheads="1"/>
            </p:cNvSpPr>
            <p:nvPr/>
          </p:nvSpPr>
          <p:spPr bwMode="auto">
            <a:xfrm>
              <a:off x="119419524" y="108453873"/>
              <a:ext cx="3063058" cy="3296104"/>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2787" name="Picture 19" descr="Larger picture county survey"/>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095566" y="106948884"/>
              <a:ext cx="5942718" cy="6542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pic>
      </p:grpSp>
      <p:sp>
        <p:nvSpPr>
          <p:cNvPr id="2" name="TextBox 1"/>
          <p:cNvSpPr txBox="1"/>
          <p:nvPr/>
        </p:nvSpPr>
        <p:spPr>
          <a:xfrm>
            <a:off x="384175" y="609600"/>
            <a:ext cx="8229600" cy="6555641"/>
          </a:xfrm>
          <a:prstGeom prst="rect">
            <a:avLst/>
          </a:prstGeom>
          <a:noFill/>
        </p:spPr>
        <p:txBody>
          <a:bodyPr wrap="square" rtlCol="0">
            <a:spAutoFit/>
          </a:bodyPr>
          <a:lstStyle/>
          <a:p>
            <a:pPr algn="ctr"/>
            <a:r>
              <a:rPr lang="en-US" sz="3600" dirty="0">
                <a:latin typeface="Arial Rounded MT Bold" panose="020F0704030504030204" pitchFamily="34" charset="0"/>
              </a:rPr>
              <a:t>Contact:</a:t>
            </a:r>
          </a:p>
          <a:p>
            <a:r>
              <a:rPr lang="en-US" sz="2400" dirty="0">
                <a:latin typeface="Arial Rounded MT Bold" panose="020F0704030504030204" pitchFamily="34" charset="0"/>
              </a:rPr>
              <a:t>Lisa Spencer, Director </a:t>
            </a:r>
          </a:p>
          <a:p>
            <a:r>
              <a:rPr lang="en-US" sz="2400" dirty="0">
                <a:latin typeface="Arial Rounded MT Bold" panose="020F0704030504030204" pitchFamily="34" charset="0"/>
              </a:rPr>
              <a:t>Indiana County Department of Human Services</a:t>
            </a:r>
          </a:p>
          <a:p>
            <a:r>
              <a:rPr lang="en-US" sz="2400" dirty="0">
                <a:latin typeface="Arial Rounded MT Bold" panose="020F0704030504030204" pitchFamily="34" charset="0"/>
              </a:rPr>
              <a:t>724-463-8200 x 4</a:t>
            </a:r>
          </a:p>
          <a:p>
            <a:r>
              <a:rPr lang="en-US" sz="2400" dirty="0">
                <a:latin typeface="Arial Rounded MT Bold" panose="020F0704030504030204" pitchFamily="34" charset="0"/>
              </a:rPr>
              <a:t>icdhsdir@comcast.net</a:t>
            </a:r>
          </a:p>
          <a:p>
            <a:endParaRPr lang="en-US" sz="2400" dirty="0">
              <a:latin typeface="Arial Rounded MT Bold" panose="020F0704030504030204" pitchFamily="34" charset="0"/>
            </a:endParaRPr>
          </a:p>
          <a:p>
            <a:r>
              <a:rPr lang="en-US" sz="2400" dirty="0">
                <a:latin typeface="Arial Rounded MT Bold" panose="020F0704030504030204" pitchFamily="34" charset="0"/>
              </a:rPr>
              <a:t>Maureen Pounds, Assistant Director</a:t>
            </a:r>
          </a:p>
          <a:p>
            <a:r>
              <a:rPr lang="en-US" sz="2400" dirty="0">
                <a:latin typeface="Arial Rounded MT Bold" panose="020F0704030504030204" pitchFamily="34" charset="0"/>
              </a:rPr>
              <a:t>Indiana County Department of Human Services</a:t>
            </a:r>
          </a:p>
          <a:p>
            <a:r>
              <a:rPr lang="en-US" sz="2400" dirty="0">
                <a:latin typeface="Arial Rounded MT Bold" panose="020F0704030504030204" pitchFamily="34" charset="0"/>
              </a:rPr>
              <a:t>724-463-8200 x 3</a:t>
            </a:r>
          </a:p>
          <a:p>
            <a:r>
              <a:rPr lang="en-US" sz="2400" dirty="0">
                <a:latin typeface="Arial Rounded MT Bold" panose="020F0704030504030204" pitchFamily="34" charset="0"/>
              </a:rPr>
              <a:t>info32@comcast.net</a:t>
            </a:r>
          </a:p>
          <a:p>
            <a:endParaRPr lang="en-US" sz="2400" dirty="0">
              <a:latin typeface="Arial Rounded MT Bold" panose="020F0704030504030204" pitchFamily="34" charset="0"/>
            </a:endParaRPr>
          </a:p>
          <a:p>
            <a:r>
              <a:rPr lang="en-US" sz="2400" dirty="0">
                <a:latin typeface="Arial Rounded MT Bold" panose="020F0704030504030204" pitchFamily="34" charset="0"/>
              </a:rPr>
              <a:t>Kathy Abbey-Baker, Coordinator</a:t>
            </a:r>
          </a:p>
          <a:p>
            <a:r>
              <a:rPr lang="en-US" sz="2400" dirty="0">
                <a:latin typeface="Arial Rounded MT Bold" panose="020F0704030504030204" pitchFamily="34" charset="0"/>
              </a:rPr>
              <a:t>Children’s Advisory Commission of Indiana County</a:t>
            </a:r>
          </a:p>
          <a:p>
            <a:r>
              <a:rPr lang="en-US" sz="2400" dirty="0">
                <a:latin typeface="Arial Rounded MT Bold" panose="020F0704030504030204" pitchFamily="34" charset="0"/>
              </a:rPr>
              <a:t>724-463-8200 x 8</a:t>
            </a:r>
          </a:p>
          <a:p>
            <a:r>
              <a:rPr lang="en-US" sz="2400" dirty="0">
                <a:latin typeface="Arial Rounded MT Bold" panose="020F0704030504030204" pitchFamily="34" charset="0"/>
              </a:rPr>
              <a:t>indianacountycac@yahoo.com</a:t>
            </a:r>
          </a:p>
          <a:p>
            <a:endParaRPr lang="en-US" sz="2400" dirty="0">
              <a:latin typeface="Arial Rounded MT Bold" panose="020F0704030504030204" pitchFamily="34" charset="0"/>
            </a:endParaRPr>
          </a:p>
          <a:p>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207723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76200"/>
            <a:ext cx="5433620" cy="6629400"/>
          </a:xfrm>
          <a:prstGeom prst="rect">
            <a:avLst/>
          </a:prstGeom>
        </p:spPr>
      </p:pic>
    </p:spTree>
    <p:extLst>
      <p:ext uri="{BB962C8B-B14F-4D97-AF65-F5344CB8AC3E}">
        <p14:creationId xmlns:p14="http://schemas.microsoft.com/office/powerpoint/2010/main" val="230660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71600" y="852544"/>
            <a:ext cx="5961487" cy="5882359"/>
          </a:xfrm>
          <a:prstGeom prst="rect">
            <a:avLst/>
          </a:prstGeom>
        </p:spPr>
      </p:pic>
    </p:spTree>
    <p:extLst>
      <p:ext uri="{BB962C8B-B14F-4D97-AF65-F5344CB8AC3E}">
        <p14:creationId xmlns:p14="http://schemas.microsoft.com/office/powerpoint/2010/main" val="282197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5080"/>
            <a:ext cx="5181600" cy="6840260"/>
          </a:xfrm>
          <a:prstGeom prst="rect">
            <a:avLst/>
          </a:prstGeom>
        </p:spPr>
      </p:pic>
    </p:spTree>
    <p:extLst>
      <p:ext uri="{BB962C8B-B14F-4D97-AF65-F5344CB8AC3E}">
        <p14:creationId xmlns:p14="http://schemas.microsoft.com/office/powerpoint/2010/main" val="269242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692EB5-0A0B-8E93-7CD4-4D7454BBB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838200"/>
            <a:ext cx="7821168" cy="5751785"/>
          </a:xfrm>
          <a:prstGeom prst="rect">
            <a:avLst/>
          </a:prstGeom>
        </p:spPr>
      </p:pic>
      <p:sp>
        <p:nvSpPr>
          <p:cNvPr id="7" name="TextBox 6">
            <a:extLst>
              <a:ext uri="{FF2B5EF4-FFF2-40B4-BE49-F238E27FC236}">
                <a16:creationId xmlns:a16="http://schemas.microsoft.com/office/drawing/2014/main" id="{4376D25D-E667-6BE1-5D39-9D02A4ECCA6D}"/>
              </a:ext>
            </a:extLst>
          </p:cNvPr>
          <p:cNvSpPr txBox="1"/>
          <p:nvPr/>
        </p:nvSpPr>
        <p:spPr>
          <a:xfrm>
            <a:off x="838200" y="283849"/>
            <a:ext cx="2590800" cy="707886"/>
          </a:xfrm>
          <a:prstGeom prst="rect">
            <a:avLst/>
          </a:prstGeom>
          <a:noFill/>
        </p:spPr>
        <p:txBody>
          <a:bodyPr wrap="square" rtlCol="0">
            <a:spAutoFit/>
          </a:bodyPr>
          <a:lstStyle/>
          <a:p>
            <a:r>
              <a:rPr lang="en-US" sz="4000" dirty="0">
                <a:latin typeface="Arial Black" panose="020B0A04020102020204" pitchFamily="34" charset="0"/>
              </a:rPr>
              <a:t>2022</a:t>
            </a:r>
          </a:p>
        </p:txBody>
      </p:sp>
    </p:spTree>
    <p:extLst>
      <p:ext uri="{BB962C8B-B14F-4D97-AF65-F5344CB8AC3E}">
        <p14:creationId xmlns:p14="http://schemas.microsoft.com/office/powerpoint/2010/main" val="398327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833" y="920723"/>
            <a:ext cx="5397055" cy="6005456"/>
          </a:xfrm>
          <a:prstGeom prst="rect">
            <a:avLst/>
          </a:prstGeom>
        </p:spPr>
      </p:pic>
      <p:sp>
        <p:nvSpPr>
          <p:cNvPr id="3" name="TextBox 2"/>
          <p:cNvSpPr txBox="1"/>
          <p:nvPr/>
        </p:nvSpPr>
        <p:spPr>
          <a:xfrm>
            <a:off x="3356008" y="1143000"/>
            <a:ext cx="4953000" cy="1569660"/>
          </a:xfrm>
          <a:prstGeom prst="rect">
            <a:avLst/>
          </a:prstGeom>
          <a:noFill/>
        </p:spPr>
        <p:txBody>
          <a:bodyPr wrap="square" rtlCol="0">
            <a:spAutoFit/>
          </a:bodyPr>
          <a:lstStyle/>
          <a:p>
            <a:r>
              <a:rPr lang="en-US" sz="9600" b="1" dirty="0">
                <a:solidFill>
                  <a:srgbClr val="C00000"/>
                </a:solidFill>
                <a:latin typeface="Americana BT" pitchFamily="18" charset="0"/>
              </a:rPr>
              <a:t>Anna</a:t>
            </a:r>
          </a:p>
        </p:txBody>
      </p:sp>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19913" y="2971800"/>
            <a:ext cx="5293919" cy="1558491"/>
          </a:xfrm>
          <a:prstGeom prst="rect">
            <a:avLst/>
          </a:prstGeom>
        </p:spPr>
      </p:pic>
    </p:spTree>
    <p:extLst>
      <p:ext uri="{BB962C8B-B14F-4D97-AF65-F5344CB8AC3E}">
        <p14:creationId xmlns:p14="http://schemas.microsoft.com/office/powerpoint/2010/main" val="37137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86" y="0"/>
            <a:ext cx="9176886" cy="8525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5880100"/>
            <a:ext cx="920750" cy="97790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5784" y="856100"/>
            <a:ext cx="4209288" cy="6056529"/>
          </a:xfrm>
          <a:prstGeom prst="rect">
            <a:avLst/>
          </a:prstGeom>
        </p:spPr>
      </p:pic>
      <p:sp>
        <p:nvSpPr>
          <p:cNvPr id="3" name="TextBox 2"/>
          <p:cNvSpPr txBox="1"/>
          <p:nvPr/>
        </p:nvSpPr>
        <p:spPr>
          <a:xfrm>
            <a:off x="304800" y="1828800"/>
            <a:ext cx="4419600" cy="2800767"/>
          </a:xfrm>
          <a:prstGeom prst="rect">
            <a:avLst/>
          </a:prstGeom>
          <a:noFill/>
        </p:spPr>
        <p:txBody>
          <a:bodyPr wrap="square" rtlCol="0">
            <a:spAutoFit/>
          </a:bodyPr>
          <a:lstStyle/>
          <a:p>
            <a:r>
              <a:rPr lang="en-US" sz="8800" dirty="0">
                <a:solidFill>
                  <a:srgbClr val="C00000"/>
                </a:solidFill>
                <a:latin typeface="Americana BT" pitchFamily="18" charset="0"/>
              </a:rPr>
              <a:t>Meet Anna</a:t>
            </a:r>
          </a:p>
        </p:txBody>
      </p:sp>
    </p:spTree>
    <p:extLst>
      <p:ext uri="{BB962C8B-B14F-4D97-AF65-F5344CB8AC3E}">
        <p14:creationId xmlns:p14="http://schemas.microsoft.com/office/powerpoint/2010/main" val="2583867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ta slides">
  <a:themeElements>
    <a:clrScheme name="Custom 93">
      <a:dk1>
        <a:srgbClr val="333333"/>
      </a:dk1>
      <a:lt1>
        <a:sysClr val="window" lastClr="FFFFFF"/>
      </a:lt1>
      <a:dk2>
        <a:srgbClr val="666666"/>
      </a:dk2>
      <a:lt2>
        <a:srgbClr val="EEECE1"/>
      </a:lt2>
      <a:accent1>
        <a:srgbClr val="00BF6F"/>
      </a:accent1>
      <a:accent2>
        <a:srgbClr val="507CB6"/>
      </a:accent2>
      <a:accent3>
        <a:srgbClr val="F9BE00"/>
      </a:accent3>
      <a:accent4>
        <a:srgbClr val="6BC8CD"/>
      </a:accent4>
      <a:accent5>
        <a:srgbClr val="EA854B"/>
      </a:accent5>
      <a:accent6>
        <a:srgbClr val="7D5E8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12923</TotalTime>
  <Words>2067</Words>
  <Application>Microsoft Office PowerPoint</Application>
  <PresentationFormat>On-screen Show (4:3)</PresentationFormat>
  <Paragraphs>434</Paragraphs>
  <Slides>39</Slides>
  <Notes>39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8" baseType="lpstr">
      <vt:lpstr>Americana BT</vt:lpstr>
      <vt:lpstr>Arial</vt:lpstr>
      <vt:lpstr>Arial Black</vt:lpstr>
      <vt:lpstr>Arial Rounded MT Bold</vt:lpstr>
      <vt:lpstr>Calibri</vt:lpstr>
      <vt:lpstr>Franklin Gothic Demi</vt:lpstr>
      <vt:lpstr>Office Theme</vt:lpstr>
      <vt:lpstr>Data slides</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2012</dc:creator>
  <cp:lastModifiedBy>HHS3</cp:lastModifiedBy>
  <cp:revision>114</cp:revision>
  <cp:lastPrinted>2018-11-02T19:57:20Z</cp:lastPrinted>
  <dcterms:created xsi:type="dcterms:W3CDTF">2012-09-03T21:21:13Z</dcterms:created>
  <dcterms:modified xsi:type="dcterms:W3CDTF">2023-06-07T20:21:43Z</dcterms:modified>
</cp:coreProperties>
</file>